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47" r:id="rId2"/>
  </p:sldMasterIdLst>
  <p:notesMasterIdLst>
    <p:notesMasterId r:id="rId36"/>
  </p:notesMasterIdLst>
  <p:handoutMasterIdLst>
    <p:handoutMasterId r:id="rId37"/>
  </p:handoutMasterIdLst>
  <p:sldIdLst>
    <p:sldId id="1732" r:id="rId3"/>
    <p:sldId id="1943" r:id="rId4"/>
    <p:sldId id="1941" r:id="rId5"/>
    <p:sldId id="1936" r:id="rId6"/>
    <p:sldId id="1052" r:id="rId7"/>
    <p:sldId id="1938" r:id="rId8"/>
    <p:sldId id="1843" r:id="rId9"/>
    <p:sldId id="1839" r:id="rId10"/>
    <p:sldId id="1940" r:id="rId11"/>
    <p:sldId id="1942" r:id="rId12"/>
    <p:sldId id="1844" r:id="rId13"/>
    <p:sldId id="1845" r:id="rId14"/>
    <p:sldId id="1944" r:id="rId15"/>
    <p:sldId id="969" r:id="rId16"/>
    <p:sldId id="972" r:id="rId17"/>
    <p:sldId id="1907" r:id="rId18"/>
    <p:sldId id="1932" r:id="rId19"/>
    <p:sldId id="1909" r:id="rId20"/>
    <p:sldId id="1904" r:id="rId21"/>
    <p:sldId id="1902" r:id="rId22"/>
    <p:sldId id="1917" r:id="rId23"/>
    <p:sldId id="1905" r:id="rId24"/>
    <p:sldId id="1906" r:id="rId25"/>
    <p:sldId id="1920" r:id="rId26"/>
    <p:sldId id="1918" r:id="rId27"/>
    <p:sldId id="1919" r:id="rId28"/>
    <p:sldId id="1910" r:id="rId29"/>
    <p:sldId id="1934" r:id="rId30"/>
    <p:sldId id="1913" r:id="rId31"/>
    <p:sldId id="1921" r:id="rId32"/>
    <p:sldId id="1922" r:id="rId33"/>
    <p:sldId id="1923" r:id="rId34"/>
    <p:sldId id="1722" r:id="rId3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FCA"/>
    <a:srgbClr val="000000"/>
    <a:srgbClr val="A7C2DE"/>
    <a:srgbClr val="6AA8D9"/>
    <a:srgbClr val="4A91B6"/>
    <a:srgbClr val="F2F2F2"/>
    <a:srgbClr val="F9F9F9"/>
    <a:srgbClr val="FBFBFB"/>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83813" autoAdjust="0"/>
  </p:normalViewPr>
  <p:slideViewPr>
    <p:cSldViewPr snapToGrid="0" showGuides="1">
      <p:cViewPr>
        <p:scale>
          <a:sx n="66" d="100"/>
          <a:sy n="66" d="100"/>
        </p:scale>
        <p:origin x="1493" y="139"/>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MY" dirty="0"/>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2FCEDD6-3C34-4371-8E79-A286124EF8A8}" type="datetimeFigureOut">
              <a:rPr lang="en-MY" smtClean="0"/>
              <a:t>2/4/2025</a:t>
            </a:fld>
            <a:endParaRPr lang="en-MY" dirty="0"/>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MY" dirty="0"/>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dirty="0"/>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MY"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9B66FCF-8223-49A0-8AD4-07836B35FAE5}" type="datetimeFigureOut">
              <a:rPr lang="en-MY" smtClean="0"/>
              <a:t>2/4/2025</a:t>
            </a:fld>
            <a:endParaRPr lang="en-MY"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MY"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MY"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dirty="0"/>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 yourself and OCS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Pass out note cards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Financial Procedures (I know what you are all thinking “snooze fest” and “good think this is before lunch instead of right after”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will we be talking about today – Yes, financial procedure updates</a:t>
            </a:r>
          </a:p>
        </p:txBody>
      </p:sp>
      <p:sp>
        <p:nvSpPr>
          <p:cNvPr id="4" name="Slide Number Placeholder 3"/>
          <p:cNvSpPr>
            <a:spLocks noGrp="1"/>
          </p:cNvSpPr>
          <p:nvPr>
            <p:ph type="sldNum" sz="quarter" idx="5"/>
          </p:nvPr>
        </p:nvSpPr>
        <p:spPr/>
        <p:txBody>
          <a:bodyPr/>
          <a:lstStyle/>
          <a:p>
            <a:fld id="{D3F6CAA8-8B9F-4696-96C3-CF58CA8A4623}" type="slidenum">
              <a:rPr lang="en-MY" smtClean="0"/>
              <a:t>1</a:t>
            </a:fld>
            <a:endParaRPr lang="en-MY" dirty="0"/>
          </a:p>
        </p:txBody>
      </p:sp>
    </p:spTree>
    <p:extLst>
      <p:ext uri="{BB962C8B-B14F-4D97-AF65-F5344CB8AC3E}">
        <p14:creationId xmlns:p14="http://schemas.microsoft.com/office/powerpoint/2010/main" val="197020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41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9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56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13</a:t>
            </a:fld>
            <a:endParaRPr lang="en-MY" dirty="0"/>
          </a:p>
        </p:txBody>
      </p:sp>
    </p:spTree>
    <p:extLst>
      <p:ext uri="{BB962C8B-B14F-4D97-AF65-F5344CB8AC3E}">
        <p14:creationId xmlns:p14="http://schemas.microsoft.com/office/powerpoint/2010/main" val="264231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14</a:t>
            </a:fld>
            <a:endParaRPr lang="en-MY" dirty="0"/>
          </a:p>
        </p:txBody>
      </p:sp>
    </p:spTree>
    <p:extLst>
      <p:ext uri="{BB962C8B-B14F-4D97-AF65-F5344CB8AC3E}">
        <p14:creationId xmlns:p14="http://schemas.microsoft.com/office/powerpoint/2010/main" val="345030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6CAA8-8B9F-4696-96C3-CF58CA8A4623}" type="slidenum">
              <a:rPr lang="en-MY" smtClean="0"/>
              <a:t>15</a:t>
            </a:fld>
            <a:endParaRPr lang="en-MY" dirty="0"/>
          </a:p>
        </p:txBody>
      </p:sp>
    </p:spTree>
    <p:extLst>
      <p:ext uri="{BB962C8B-B14F-4D97-AF65-F5344CB8AC3E}">
        <p14:creationId xmlns:p14="http://schemas.microsoft.com/office/powerpoint/2010/main" val="8383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16</a:t>
            </a:fld>
            <a:endParaRPr lang="en-MY" dirty="0"/>
          </a:p>
        </p:txBody>
      </p:sp>
    </p:spTree>
    <p:extLst>
      <p:ext uri="{BB962C8B-B14F-4D97-AF65-F5344CB8AC3E}">
        <p14:creationId xmlns:p14="http://schemas.microsoft.com/office/powerpoint/2010/main" val="100341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17</a:t>
            </a:fld>
            <a:endParaRPr lang="en-MY" dirty="0"/>
          </a:p>
        </p:txBody>
      </p:sp>
    </p:spTree>
    <p:extLst>
      <p:ext uri="{BB962C8B-B14F-4D97-AF65-F5344CB8AC3E}">
        <p14:creationId xmlns:p14="http://schemas.microsoft.com/office/powerpoint/2010/main" val="83014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18</a:t>
            </a:fld>
            <a:endParaRPr lang="en-MY" dirty="0"/>
          </a:p>
        </p:txBody>
      </p:sp>
    </p:spTree>
    <p:extLst>
      <p:ext uri="{BB962C8B-B14F-4D97-AF65-F5344CB8AC3E}">
        <p14:creationId xmlns:p14="http://schemas.microsoft.com/office/powerpoint/2010/main" val="56346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19</a:t>
            </a:fld>
            <a:endParaRPr lang="en-MY" dirty="0"/>
          </a:p>
        </p:txBody>
      </p:sp>
    </p:spTree>
    <p:extLst>
      <p:ext uri="{BB962C8B-B14F-4D97-AF65-F5344CB8AC3E}">
        <p14:creationId xmlns:p14="http://schemas.microsoft.com/office/powerpoint/2010/main" val="344454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Ask them the 4 questions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Anonymous and will use the answers during the presentation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Write very neatly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Don’t overthink answer and write a paragraph.  A word or a sentence will do.  Try not to use acronyms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the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Afterwards collect cards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Talk about why you asked them and that at least the first 3 will be used for today’s presentation.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8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1F497D"/>
                </a:solidFill>
                <a:effectLst/>
                <a:latin typeface="Times New Roman" panose="02020603050405020304" pitchFamily="18"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20</a:t>
            </a:fld>
            <a:endParaRPr lang="en-MY" dirty="0"/>
          </a:p>
        </p:txBody>
      </p:sp>
    </p:spTree>
    <p:extLst>
      <p:ext uri="{BB962C8B-B14F-4D97-AF65-F5344CB8AC3E}">
        <p14:creationId xmlns:p14="http://schemas.microsoft.com/office/powerpoint/2010/main" val="270429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21</a:t>
            </a:fld>
            <a:endParaRPr lang="en-MY" dirty="0"/>
          </a:p>
        </p:txBody>
      </p:sp>
    </p:spTree>
    <p:extLst>
      <p:ext uri="{BB962C8B-B14F-4D97-AF65-F5344CB8AC3E}">
        <p14:creationId xmlns:p14="http://schemas.microsoft.com/office/powerpoint/2010/main" val="3480361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en-US" sz="1200" dirty="0">
                <a:solidFill>
                  <a:srgbClr val="1F497D"/>
                </a:solidFill>
                <a:effectLst/>
                <a:latin typeface="Times New Roman" panose="02020603050405020304" pitchFamily="18"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22</a:t>
            </a:fld>
            <a:endParaRPr lang="en-MY" dirty="0"/>
          </a:p>
        </p:txBody>
      </p:sp>
    </p:spTree>
    <p:extLst>
      <p:ext uri="{BB962C8B-B14F-4D97-AF65-F5344CB8AC3E}">
        <p14:creationId xmlns:p14="http://schemas.microsoft.com/office/powerpoint/2010/main" val="139371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23</a:t>
            </a:fld>
            <a:endParaRPr lang="en-MY" dirty="0"/>
          </a:p>
        </p:txBody>
      </p:sp>
    </p:spTree>
    <p:extLst>
      <p:ext uri="{BB962C8B-B14F-4D97-AF65-F5344CB8AC3E}">
        <p14:creationId xmlns:p14="http://schemas.microsoft.com/office/powerpoint/2010/main" val="1106231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24</a:t>
            </a:fld>
            <a:endParaRPr lang="en-MY" dirty="0"/>
          </a:p>
        </p:txBody>
      </p:sp>
    </p:spTree>
    <p:extLst>
      <p:ext uri="{BB962C8B-B14F-4D97-AF65-F5344CB8AC3E}">
        <p14:creationId xmlns:p14="http://schemas.microsoft.com/office/powerpoint/2010/main" val="1344926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25</a:t>
            </a:fld>
            <a:endParaRPr lang="en-MY" dirty="0"/>
          </a:p>
        </p:txBody>
      </p:sp>
    </p:spTree>
    <p:extLst>
      <p:ext uri="{BB962C8B-B14F-4D97-AF65-F5344CB8AC3E}">
        <p14:creationId xmlns:p14="http://schemas.microsoft.com/office/powerpoint/2010/main" val="97973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26</a:t>
            </a:fld>
            <a:endParaRPr lang="en-MY" dirty="0"/>
          </a:p>
        </p:txBody>
      </p:sp>
    </p:spTree>
    <p:extLst>
      <p:ext uri="{BB962C8B-B14F-4D97-AF65-F5344CB8AC3E}">
        <p14:creationId xmlns:p14="http://schemas.microsoft.com/office/powerpoint/2010/main" val="257588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27</a:t>
            </a:fld>
            <a:endParaRPr lang="en-MY" dirty="0"/>
          </a:p>
        </p:txBody>
      </p:sp>
    </p:spTree>
    <p:extLst>
      <p:ext uri="{BB962C8B-B14F-4D97-AF65-F5344CB8AC3E}">
        <p14:creationId xmlns:p14="http://schemas.microsoft.com/office/powerpoint/2010/main" val="3706806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rPr>
              <a:t>Let’s walk through the new requirements:</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28</a:t>
            </a:fld>
            <a:endParaRPr lang="en-MY" dirty="0"/>
          </a:p>
        </p:txBody>
      </p:sp>
    </p:spTree>
    <p:extLst>
      <p:ext uri="{BB962C8B-B14F-4D97-AF65-F5344CB8AC3E}">
        <p14:creationId xmlns:p14="http://schemas.microsoft.com/office/powerpoint/2010/main" val="2546057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form will be broken into 2 pages and the second page will now be the coding sheet that was at the bottom of previous DH-38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DH-38 top section will have vendor information and brief description breakdown of required itemized personnel services and have hourly rate for each position that ties to time and effort of work performed. This shows a better description of reasonableness.</a:t>
            </a:r>
          </a:p>
          <a:p>
            <a:endParaRPr lang="en-US"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29</a:t>
            </a:fld>
            <a:endParaRPr lang="en-MY" dirty="0"/>
          </a:p>
        </p:txBody>
      </p:sp>
    </p:spTree>
    <p:extLst>
      <p:ext uri="{BB962C8B-B14F-4D97-AF65-F5344CB8AC3E}">
        <p14:creationId xmlns:p14="http://schemas.microsoft.com/office/powerpoint/2010/main" val="267777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 3 or 4 cards to answer question 1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Left side – not us Governed under the Federal Acquisition Regulation (Acquire property or services to carry out it’s mission as a federal agency)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Right side – Governed under the Federal Grant and Cooperative Agreement Act (Take something of value in its position and convey that thing to a non-federal partner that will encourage that non-federal partner to benefit the general public or a subset of the general public.)</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Recipients – Can use the Financial Assistance Award in 2 distinct ways </a:t>
            </a:r>
          </a:p>
          <a:p>
            <a:pPr marL="628650" lvl="1" indent="-171450">
              <a:buFont typeface="Arial" panose="020B0604020202020204" pitchFamily="34" charset="0"/>
              <a:buChar char="•"/>
            </a:pPr>
            <a:r>
              <a:rPr lang="en-US" b="1" dirty="0"/>
              <a:t>contractor/vendor to purchase good/services for the program (or project); and </a:t>
            </a:r>
          </a:p>
          <a:p>
            <a:pPr marL="628650" lvl="1" indent="-171450">
              <a:buFont typeface="Arial" panose="020B0604020202020204" pitchFamily="34" charset="0"/>
              <a:buChar char="•"/>
            </a:pPr>
            <a:r>
              <a:rPr lang="en-US" b="1" dirty="0"/>
              <a:t>subrecipient as a pass-through of part of the funding award to a subrecipient partner to carry out key functions of a program</a:t>
            </a:r>
          </a:p>
          <a:p>
            <a:pPr marL="457200" lvl="1" indent="0">
              <a:buFont typeface="Arial" panose="020B0604020202020204" pitchFamily="34" charset="0"/>
              <a:buNone/>
            </a:pPr>
            <a:endParaRPr lang="en-US" b="1" dirty="0"/>
          </a:p>
          <a:p>
            <a:pPr marL="171450" indent="-171450">
              <a:buFont typeface="Arial" panose="020B0604020202020204" pitchFamily="34" charset="0"/>
              <a:buChar char="•"/>
            </a:pPr>
            <a:r>
              <a:rPr lang="en-US" b="1" dirty="0"/>
              <a:t>Then, a subrecipient can take the funds and spend it to carry out the contract through purchasing goods or services (including payroll of their own team members) and/or with approval of the recipient – be a pass-through entity to a new partner (2</a:t>
            </a:r>
            <a:r>
              <a:rPr lang="en-US" b="1" baseline="30000" dirty="0"/>
              <a:t>nd</a:t>
            </a:r>
            <a:r>
              <a:rPr lang="en-US" b="1" dirty="0"/>
              <a:t> tier subrecipient) by the recipient and do the same.</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If the s/r passes-through funding they then become a pass-through entity themselves, which imposes the same requirements as the recipient has as a pass-through entity</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a:t>
            </a:fld>
            <a:endParaRPr lang="en-MY" dirty="0"/>
          </a:p>
        </p:txBody>
      </p:sp>
    </p:spTree>
    <p:extLst>
      <p:ext uri="{BB962C8B-B14F-4D97-AF65-F5344CB8AC3E}">
        <p14:creationId xmlns:p14="http://schemas.microsoft.com/office/powerpoint/2010/main" val="4102964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Middle portion showing itemized expenditure for each budget category for cost tied to budget and deliverables</a:t>
            </a:r>
            <a:endParaRPr lang="en-US" dirty="0"/>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30</a:t>
            </a:fld>
            <a:endParaRPr lang="en-MY" dirty="0"/>
          </a:p>
        </p:txBody>
      </p:sp>
    </p:spTree>
    <p:extLst>
      <p:ext uri="{BB962C8B-B14F-4D97-AF65-F5344CB8AC3E}">
        <p14:creationId xmlns:p14="http://schemas.microsoft.com/office/powerpoint/2010/main" val="3934434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31</a:t>
            </a:fld>
            <a:endParaRPr lang="en-MY" dirty="0"/>
          </a:p>
        </p:txBody>
      </p:sp>
    </p:spTree>
    <p:extLst>
      <p:ext uri="{BB962C8B-B14F-4D97-AF65-F5344CB8AC3E}">
        <p14:creationId xmlns:p14="http://schemas.microsoft.com/office/powerpoint/2010/main" val="269892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32</a:t>
            </a:fld>
            <a:endParaRPr lang="en-MY" dirty="0"/>
          </a:p>
        </p:txBody>
      </p:sp>
    </p:spTree>
    <p:extLst>
      <p:ext uri="{BB962C8B-B14F-4D97-AF65-F5344CB8AC3E}">
        <p14:creationId xmlns:p14="http://schemas.microsoft.com/office/powerpoint/2010/main" val="2335044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6CAA8-8B9F-4696-96C3-CF58CA8A4623}" type="slidenum">
              <a:rPr lang="en-MY" smtClean="0"/>
              <a:t>33</a:t>
            </a:fld>
            <a:endParaRPr lang="en-MY" dirty="0"/>
          </a:p>
        </p:txBody>
      </p:sp>
    </p:spTree>
    <p:extLst>
      <p:ext uri="{BB962C8B-B14F-4D97-AF65-F5344CB8AC3E}">
        <p14:creationId xmlns:p14="http://schemas.microsoft.com/office/powerpoint/2010/main" val="235912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30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doesn’t give a lot of details or guidance.  They could give some specifics but mostly say “here is the funds to an awarding agency for these specific purposes” </a:t>
            </a:r>
          </a:p>
        </p:txBody>
      </p:sp>
      <p:sp>
        <p:nvSpPr>
          <p:cNvPr id="4" name="Slide Number Placeholder 3"/>
          <p:cNvSpPr>
            <a:spLocks noGrp="1"/>
          </p:cNvSpPr>
          <p:nvPr>
            <p:ph type="sldNum" sz="quarter" idx="5"/>
          </p:nvPr>
        </p:nvSpPr>
        <p:spPr/>
        <p:txBody>
          <a:bodyPr/>
          <a:lstStyle/>
          <a:p>
            <a:fld id="{D3F6CAA8-8B9F-4696-96C3-CF58CA8A4623}" type="slidenum">
              <a:rPr lang="en-MY" smtClean="0"/>
              <a:t>5</a:t>
            </a:fld>
            <a:endParaRPr lang="en-MY" dirty="0"/>
          </a:p>
        </p:txBody>
      </p:sp>
    </p:spTree>
    <p:extLst>
      <p:ext uri="{BB962C8B-B14F-4D97-AF65-F5344CB8AC3E}">
        <p14:creationId xmlns:p14="http://schemas.microsoft.com/office/powerpoint/2010/main" val="374275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6</a:t>
            </a:fld>
            <a:endParaRPr lang="en-MY" dirty="0"/>
          </a:p>
        </p:txBody>
      </p:sp>
    </p:spTree>
    <p:extLst>
      <p:ext uri="{BB962C8B-B14F-4D97-AF65-F5344CB8AC3E}">
        <p14:creationId xmlns:p14="http://schemas.microsoft.com/office/powerpoint/2010/main" val="60798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7</a:t>
            </a:fld>
            <a:endParaRPr lang="en-MY" dirty="0"/>
          </a:p>
        </p:txBody>
      </p:sp>
    </p:spTree>
    <p:extLst>
      <p:ext uri="{BB962C8B-B14F-4D97-AF65-F5344CB8AC3E}">
        <p14:creationId xmlns:p14="http://schemas.microsoft.com/office/powerpoint/2010/main" val="5823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7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is not a “GOTCHA MOMENT”</a:t>
            </a:r>
          </a:p>
          <a:p>
            <a:endParaRPr lang="en-US" dirty="0"/>
          </a:p>
          <a:p>
            <a:r>
              <a:rPr lang="en-US" dirty="0"/>
              <a:t>Monitoring is a way to partner with s/r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7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a:t>nsert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a:t>nsert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a:t>nsert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912521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dirty="0"/>
              <a:t>Insert your image here</a:t>
            </a:r>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725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dirty="0"/>
              <a:t>Insert your image here</a:t>
            </a:r>
          </a:p>
        </p:txBody>
      </p:sp>
    </p:spTree>
    <p:extLst>
      <p:ext uri="{BB962C8B-B14F-4D97-AF65-F5344CB8AC3E}">
        <p14:creationId xmlns:p14="http://schemas.microsoft.com/office/powerpoint/2010/main" val="173588644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293604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9760136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1344335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403666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207526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42800728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0427080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8624841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33800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993439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9974123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26932981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760645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121871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62603766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38315724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4473034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883567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82833327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2274670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33915795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4923654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17835929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098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551809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05880394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348231130"/>
      </p:ext>
    </p:extLst>
  </p:cSld>
  <p:clrMapOvr>
    <a:masterClrMapping/>
  </p:clrMapOvr>
  <p:extLst>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969456053"/>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84694363"/>
      </p:ext>
    </p:extLst>
  </p:cSld>
  <p:clrMapOvr>
    <a:masterClrMapping/>
  </p:clrMapOvr>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372673751"/>
      </p:ext>
    </p:extLst>
  </p:cSld>
  <p:clrMapOvr>
    <a:masterClrMapping/>
  </p:clrMapOvr>
  <p:extLst>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49754865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95960829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7684369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137369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076889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4114265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4493786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5283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47387988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1559687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4038840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246002460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250895836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488078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1444124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84687196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6050415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228966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95851273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25464938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41176503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47243050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87427146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685269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01800157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40484480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1924423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00775039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943254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1665323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9561902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482637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2178355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33886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25233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02735732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1759878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10950894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748772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9145048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3843042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9391820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0893673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3771524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435325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324581599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07662196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524004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731236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5206303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68601754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743100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52111673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602980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35642488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4322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2751036872"/>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26742344"/>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470959419"/>
      </p:ext>
    </p:extLst>
  </p:cSld>
  <p:clrMapOvr>
    <a:masterClrMapping/>
  </p:clrMapOvr>
  <p:extLst>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99401674"/>
      </p:ext>
    </p:extLst>
  </p:cSld>
  <p:clrMapOvr>
    <a:masterClrMapping/>
  </p:clrMapOvr>
  <p:extLst>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795527402"/>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95828477"/>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82469784"/>
      </p:ext>
    </p:extLst>
  </p:cSld>
  <p:clrMapOvr>
    <a:masterClrMapping/>
  </p:clrMapOvr>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36037237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50465670"/>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50494613"/>
      </p:ext>
    </p:extLst>
  </p:cSld>
  <p:clrMapOvr>
    <a:masterClrMapping/>
  </p:clrMapOvr>
  <p:extLst>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14195523"/>
      </p:ext>
    </p:extLst>
  </p:cSld>
  <p:clrMapOvr>
    <a:masterClrMapping/>
  </p:clrMapOvr>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24902103"/>
      </p:ext>
    </p:extLst>
  </p:cSld>
  <p:clrMapOvr>
    <a:masterClrMapping/>
  </p:clrMapOvr>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02305695"/>
      </p:ext>
    </p:extLst>
  </p:cSld>
  <p:clrMapOvr>
    <a:masterClrMapping/>
  </p:clrMapOvr>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699737316"/>
      </p:ext>
    </p:extLst>
  </p:cSld>
  <p:clrMapOvr>
    <a:masterClrMapping/>
  </p:clrMapOvr>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544068572"/>
      </p:ext>
    </p:extLst>
  </p:cSld>
  <p:clrMapOvr>
    <a:masterClrMapping/>
  </p:clrMapOvr>
  <p:extLst>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095467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7241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731827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2643375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396602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235413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365827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3029025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667483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66143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699232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3531459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99495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71144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615178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509711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7780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1592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69367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47782784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8350768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273301384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84483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3338972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4519945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67352370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26907257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641185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602868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2454293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4934030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5487277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27852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3884932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64164748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0778513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14162405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453271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20707579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1859488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428693632"/>
      </p:ext>
    </p:extLst>
  </p:cSld>
  <p:clrMapOvr>
    <a:masterClrMapping/>
  </p:clrMapOvr>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687587758"/>
      </p:ext>
    </p:extLst>
  </p:cSld>
  <p:clrMapOvr>
    <a:masterClrMapping/>
  </p:clrMapOvr>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63789215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46938210"/>
      </p:ext>
    </p:extLst>
  </p:cSld>
  <p:clrMapOvr>
    <a:masterClrMapping/>
  </p:clrMapOvr>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879694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6350907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8257237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6497634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59713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85961983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3132783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404201769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465037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75377926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63931794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59942083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399393299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220057601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9062788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58916413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437818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685430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02413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5262659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004339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52915985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883922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3746341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71215184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128239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24353412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80960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560160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60669798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6392381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8989347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06389246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58655867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36578676"/>
      </p:ext>
    </p:extLst>
  </p:cSld>
  <p:clrMapOvr>
    <a:masterClrMapping/>
  </p:clrMapOvr>
  <p:extLst>
    <p:ext uri="{DCECCB84-F9BA-43D5-87BE-67443E8EF086}">
      <p15:sldGuideLst xmlns:p15="http://schemas.microsoft.com/office/powerpoint/2012/main"/>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57610328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20865658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20625373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34183358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41877332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69234127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47389580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241235257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328979146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374982963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00957649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8727222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42535104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9588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55442345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224059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45047029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57912539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17907440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8085444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27632723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67701293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3640073983"/>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059016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189513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9687841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77243987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0249965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94634824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35050108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81737661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09079872"/>
      </p:ext>
    </p:extLst>
  </p:cSld>
  <p:clrMapOvr>
    <a:masterClrMapping/>
  </p:clrMapOvr>
  <p:extLst>
    <p:ext uri="{DCECCB84-F9BA-43D5-87BE-67443E8EF086}">
      <p15:sldGuideLst xmlns:p15="http://schemas.microsoft.com/office/powerpoint/2012/main"/>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8562275"/>
      </p:ext>
    </p:extLst>
  </p:cSld>
  <p:clrMapOvr>
    <a:masterClrMapping/>
  </p:clrMapOvr>
  <p:extLst>
    <p:ext uri="{DCECCB84-F9BA-43D5-87BE-67443E8EF086}">
      <p15:sldGuideLst xmlns:p15="http://schemas.microsoft.com/office/powerpoint/2012/main"/>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60568298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134322110"/>
      </p:ext>
    </p:extLst>
  </p:cSld>
  <p:clrMapOvr>
    <a:masterClrMapping/>
  </p:clrMapOvr>
  <p:extLst>
    <p:ext uri="{DCECCB84-F9BA-43D5-87BE-67443E8EF086}">
      <p15:sldGuideLst xmlns:p15="http://schemas.microsoft.com/office/powerpoint/2012/main"/>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34790265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1369620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0648436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27573570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02599331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361635681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42485545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8355547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487457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2183564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98956222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54087123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05146855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59974344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895463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4844060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7093658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65644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4449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0852472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45005274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8167445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4282487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2621192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8785400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9804595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433633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41002331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3871424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050481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43798918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2630842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37789147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892421745"/>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800234447"/>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333202816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09598799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71298961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133047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47527965"/>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264284141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406003724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78254236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1812179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590381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38" Type="http://schemas.openxmlformats.org/officeDocument/2006/relationships/slideLayout" Target="../slideLayouts/slideLayout238.xml"/><Relationship Id="rId254" Type="http://schemas.openxmlformats.org/officeDocument/2006/relationships/slideLayout" Target="../slideLayouts/slideLayout254.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380.xml"/><Relationship Id="rId21" Type="http://schemas.openxmlformats.org/officeDocument/2006/relationships/slideLayout" Target="../slideLayouts/slideLayout284.xml"/><Relationship Id="rId42" Type="http://schemas.openxmlformats.org/officeDocument/2006/relationships/slideLayout" Target="../slideLayouts/slideLayout305.xml"/><Relationship Id="rId63" Type="http://schemas.openxmlformats.org/officeDocument/2006/relationships/slideLayout" Target="../slideLayouts/slideLayout326.xml"/><Relationship Id="rId84" Type="http://schemas.openxmlformats.org/officeDocument/2006/relationships/slideLayout" Target="../slideLayouts/slideLayout347.xml"/><Relationship Id="rId138" Type="http://schemas.openxmlformats.org/officeDocument/2006/relationships/slideLayout" Target="../slideLayouts/slideLayout401.xml"/><Relationship Id="rId159" Type="http://schemas.openxmlformats.org/officeDocument/2006/relationships/slideLayout" Target="../slideLayouts/slideLayout422.xml"/><Relationship Id="rId170" Type="http://schemas.openxmlformats.org/officeDocument/2006/relationships/slideLayout" Target="../slideLayouts/slideLayout433.xml"/><Relationship Id="rId191" Type="http://schemas.openxmlformats.org/officeDocument/2006/relationships/slideLayout" Target="../slideLayouts/slideLayout454.xml"/><Relationship Id="rId205" Type="http://schemas.openxmlformats.org/officeDocument/2006/relationships/slideLayout" Target="../slideLayouts/slideLayout468.xml"/><Relationship Id="rId226" Type="http://schemas.openxmlformats.org/officeDocument/2006/relationships/slideLayout" Target="../slideLayouts/slideLayout489.xml"/><Relationship Id="rId247" Type="http://schemas.openxmlformats.org/officeDocument/2006/relationships/slideLayout" Target="../slideLayouts/slideLayout510.xml"/><Relationship Id="rId107" Type="http://schemas.openxmlformats.org/officeDocument/2006/relationships/slideLayout" Target="../slideLayouts/slideLayout370.xml"/><Relationship Id="rId11" Type="http://schemas.openxmlformats.org/officeDocument/2006/relationships/slideLayout" Target="../slideLayouts/slideLayout274.xml"/><Relationship Id="rId32" Type="http://schemas.openxmlformats.org/officeDocument/2006/relationships/slideLayout" Target="../slideLayouts/slideLayout295.xml"/><Relationship Id="rId53" Type="http://schemas.openxmlformats.org/officeDocument/2006/relationships/slideLayout" Target="../slideLayouts/slideLayout316.xml"/><Relationship Id="rId74" Type="http://schemas.openxmlformats.org/officeDocument/2006/relationships/slideLayout" Target="../slideLayouts/slideLayout337.xml"/><Relationship Id="rId128" Type="http://schemas.openxmlformats.org/officeDocument/2006/relationships/slideLayout" Target="../slideLayouts/slideLayout391.xml"/><Relationship Id="rId149" Type="http://schemas.openxmlformats.org/officeDocument/2006/relationships/slideLayout" Target="../slideLayouts/slideLayout412.xml"/><Relationship Id="rId5" Type="http://schemas.openxmlformats.org/officeDocument/2006/relationships/slideLayout" Target="../slideLayouts/slideLayout268.xml"/><Relationship Id="rId95" Type="http://schemas.openxmlformats.org/officeDocument/2006/relationships/slideLayout" Target="../slideLayouts/slideLayout358.xml"/><Relationship Id="rId160" Type="http://schemas.openxmlformats.org/officeDocument/2006/relationships/slideLayout" Target="../slideLayouts/slideLayout423.xml"/><Relationship Id="rId181" Type="http://schemas.openxmlformats.org/officeDocument/2006/relationships/slideLayout" Target="../slideLayouts/slideLayout444.xml"/><Relationship Id="rId216" Type="http://schemas.openxmlformats.org/officeDocument/2006/relationships/slideLayout" Target="../slideLayouts/slideLayout479.xml"/><Relationship Id="rId237" Type="http://schemas.openxmlformats.org/officeDocument/2006/relationships/slideLayout" Target="../slideLayouts/slideLayout500.xml"/><Relationship Id="rId258" Type="http://schemas.openxmlformats.org/officeDocument/2006/relationships/slideLayout" Target="../slideLayouts/slideLayout521.xml"/><Relationship Id="rId22" Type="http://schemas.openxmlformats.org/officeDocument/2006/relationships/slideLayout" Target="../slideLayouts/slideLayout285.xml"/><Relationship Id="rId43" Type="http://schemas.openxmlformats.org/officeDocument/2006/relationships/slideLayout" Target="../slideLayouts/slideLayout306.xml"/><Relationship Id="rId64" Type="http://schemas.openxmlformats.org/officeDocument/2006/relationships/slideLayout" Target="../slideLayouts/slideLayout327.xml"/><Relationship Id="rId118" Type="http://schemas.openxmlformats.org/officeDocument/2006/relationships/slideLayout" Target="../slideLayouts/slideLayout381.xml"/><Relationship Id="rId139" Type="http://schemas.openxmlformats.org/officeDocument/2006/relationships/slideLayout" Target="../slideLayouts/slideLayout402.xml"/><Relationship Id="rId85" Type="http://schemas.openxmlformats.org/officeDocument/2006/relationships/slideLayout" Target="../slideLayouts/slideLayout348.xml"/><Relationship Id="rId150" Type="http://schemas.openxmlformats.org/officeDocument/2006/relationships/slideLayout" Target="../slideLayouts/slideLayout413.xml"/><Relationship Id="rId171" Type="http://schemas.openxmlformats.org/officeDocument/2006/relationships/slideLayout" Target="../slideLayouts/slideLayout434.xml"/><Relationship Id="rId192" Type="http://schemas.openxmlformats.org/officeDocument/2006/relationships/slideLayout" Target="../slideLayouts/slideLayout455.xml"/><Relationship Id="rId206" Type="http://schemas.openxmlformats.org/officeDocument/2006/relationships/slideLayout" Target="../slideLayouts/slideLayout469.xml"/><Relationship Id="rId227" Type="http://schemas.openxmlformats.org/officeDocument/2006/relationships/slideLayout" Target="../slideLayouts/slideLayout490.xml"/><Relationship Id="rId248" Type="http://schemas.openxmlformats.org/officeDocument/2006/relationships/slideLayout" Target="../slideLayouts/slideLayout511.xml"/><Relationship Id="rId12" Type="http://schemas.openxmlformats.org/officeDocument/2006/relationships/slideLayout" Target="../slideLayouts/slideLayout275.xml"/><Relationship Id="rId33" Type="http://schemas.openxmlformats.org/officeDocument/2006/relationships/slideLayout" Target="../slideLayouts/slideLayout296.xml"/><Relationship Id="rId108" Type="http://schemas.openxmlformats.org/officeDocument/2006/relationships/slideLayout" Target="../slideLayouts/slideLayout371.xml"/><Relationship Id="rId129" Type="http://schemas.openxmlformats.org/officeDocument/2006/relationships/slideLayout" Target="../slideLayouts/slideLayout392.xml"/><Relationship Id="rId54" Type="http://schemas.openxmlformats.org/officeDocument/2006/relationships/slideLayout" Target="../slideLayouts/slideLayout317.xml"/><Relationship Id="rId75" Type="http://schemas.openxmlformats.org/officeDocument/2006/relationships/slideLayout" Target="../slideLayouts/slideLayout338.xml"/><Relationship Id="rId96" Type="http://schemas.openxmlformats.org/officeDocument/2006/relationships/slideLayout" Target="../slideLayouts/slideLayout359.xml"/><Relationship Id="rId140" Type="http://schemas.openxmlformats.org/officeDocument/2006/relationships/slideLayout" Target="../slideLayouts/slideLayout403.xml"/><Relationship Id="rId161" Type="http://schemas.openxmlformats.org/officeDocument/2006/relationships/slideLayout" Target="../slideLayouts/slideLayout424.xml"/><Relationship Id="rId182" Type="http://schemas.openxmlformats.org/officeDocument/2006/relationships/slideLayout" Target="../slideLayouts/slideLayout445.xml"/><Relationship Id="rId217" Type="http://schemas.openxmlformats.org/officeDocument/2006/relationships/slideLayout" Target="../slideLayouts/slideLayout480.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212" Type="http://schemas.openxmlformats.org/officeDocument/2006/relationships/slideLayout" Target="../slideLayouts/slideLayout475.xml"/><Relationship Id="rId233" Type="http://schemas.openxmlformats.org/officeDocument/2006/relationships/slideLayout" Target="../slideLayouts/slideLayout496.xml"/><Relationship Id="rId238" Type="http://schemas.openxmlformats.org/officeDocument/2006/relationships/slideLayout" Target="../slideLayouts/slideLayout501.xml"/><Relationship Id="rId254" Type="http://schemas.openxmlformats.org/officeDocument/2006/relationships/slideLayout" Target="../slideLayouts/slideLayout517.xml"/><Relationship Id="rId259" Type="http://schemas.openxmlformats.org/officeDocument/2006/relationships/slideLayout" Target="../slideLayouts/slideLayout522.xml"/><Relationship Id="rId23" Type="http://schemas.openxmlformats.org/officeDocument/2006/relationships/slideLayout" Target="../slideLayouts/slideLayout286.xml"/><Relationship Id="rId28" Type="http://schemas.openxmlformats.org/officeDocument/2006/relationships/slideLayout" Target="../slideLayouts/slideLayout291.xml"/><Relationship Id="rId49" Type="http://schemas.openxmlformats.org/officeDocument/2006/relationships/slideLayout" Target="../slideLayouts/slideLayout312.xml"/><Relationship Id="rId114" Type="http://schemas.openxmlformats.org/officeDocument/2006/relationships/slideLayout" Target="../slideLayouts/slideLayout377.xml"/><Relationship Id="rId119" Type="http://schemas.openxmlformats.org/officeDocument/2006/relationships/slideLayout" Target="../slideLayouts/slideLayout382.xml"/><Relationship Id="rId44" Type="http://schemas.openxmlformats.org/officeDocument/2006/relationships/slideLayout" Target="../slideLayouts/slideLayout307.xml"/><Relationship Id="rId60" Type="http://schemas.openxmlformats.org/officeDocument/2006/relationships/slideLayout" Target="../slideLayouts/slideLayout323.xml"/><Relationship Id="rId65" Type="http://schemas.openxmlformats.org/officeDocument/2006/relationships/slideLayout" Target="../slideLayouts/slideLayout328.xml"/><Relationship Id="rId81" Type="http://schemas.openxmlformats.org/officeDocument/2006/relationships/slideLayout" Target="../slideLayouts/slideLayout344.xml"/><Relationship Id="rId86" Type="http://schemas.openxmlformats.org/officeDocument/2006/relationships/slideLayout" Target="../slideLayouts/slideLayout349.xml"/><Relationship Id="rId130" Type="http://schemas.openxmlformats.org/officeDocument/2006/relationships/slideLayout" Target="../slideLayouts/slideLayout393.xml"/><Relationship Id="rId135" Type="http://schemas.openxmlformats.org/officeDocument/2006/relationships/slideLayout" Target="../slideLayouts/slideLayout398.xml"/><Relationship Id="rId151" Type="http://schemas.openxmlformats.org/officeDocument/2006/relationships/slideLayout" Target="../slideLayouts/slideLayout414.xml"/><Relationship Id="rId156" Type="http://schemas.openxmlformats.org/officeDocument/2006/relationships/slideLayout" Target="../slideLayouts/slideLayout419.xml"/><Relationship Id="rId177" Type="http://schemas.openxmlformats.org/officeDocument/2006/relationships/slideLayout" Target="../slideLayouts/slideLayout440.xml"/><Relationship Id="rId198" Type="http://schemas.openxmlformats.org/officeDocument/2006/relationships/slideLayout" Target="../slideLayouts/slideLayout461.xml"/><Relationship Id="rId172" Type="http://schemas.openxmlformats.org/officeDocument/2006/relationships/slideLayout" Target="../slideLayouts/slideLayout435.xml"/><Relationship Id="rId193" Type="http://schemas.openxmlformats.org/officeDocument/2006/relationships/slideLayout" Target="../slideLayouts/slideLayout456.xml"/><Relationship Id="rId202" Type="http://schemas.openxmlformats.org/officeDocument/2006/relationships/slideLayout" Target="../slideLayouts/slideLayout465.xml"/><Relationship Id="rId207" Type="http://schemas.openxmlformats.org/officeDocument/2006/relationships/slideLayout" Target="../slideLayouts/slideLayout470.xml"/><Relationship Id="rId223" Type="http://schemas.openxmlformats.org/officeDocument/2006/relationships/slideLayout" Target="../slideLayouts/slideLayout486.xml"/><Relationship Id="rId228" Type="http://schemas.openxmlformats.org/officeDocument/2006/relationships/slideLayout" Target="../slideLayouts/slideLayout491.xml"/><Relationship Id="rId244" Type="http://schemas.openxmlformats.org/officeDocument/2006/relationships/slideLayout" Target="../slideLayouts/slideLayout507.xml"/><Relationship Id="rId249" Type="http://schemas.openxmlformats.org/officeDocument/2006/relationships/slideLayout" Target="../slideLayouts/slideLayout512.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39" Type="http://schemas.openxmlformats.org/officeDocument/2006/relationships/slideLayout" Target="../slideLayouts/slideLayout302.xml"/><Relationship Id="rId109" Type="http://schemas.openxmlformats.org/officeDocument/2006/relationships/slideLayout" Target="../slideLayouts/slideLayout372.xml"/><Relationship Id="rId260" Type="http://schemas.openxmlformats.org/officeDocument/2006/relationships/slideLayout" Target="../slideLayouts/slideLayout523.xml"/><Relationship Id="rId34" Type="http://schemas.openxmlformats.org/officeDocument/2006/relationships/slideLayout" Target="../slideLayouts/slideLayout297.xml"/><Relationship Id="rId50" Type="http://schemas.openxmlformats.org/officeDocument/2006/relationships/slideLayout" Target="../slideLayouts/slideLayout313.xml"/><Relationship Id="rId55" Type="http://schemas.openxmlformats.org/officeDocument/2006/relationships/slideLayout" Target="../slideLayouts/slideLayout318.xml"/><Relationship Id="rId76" Type="http://schemas.openxmlformats.org/officeDocument/2006/relationships/slideLayout" Target="../slideLayouts/slideLayout339.xml"/><Relationship Id="rId97" Type="http://schemas.openxmlformats.org/officeDocument/2006/relationships/slideLayout" Target="../slideLayouts/slideLayout360.xml"/><Relationship Id="rId104" Type="http://schemas.openxmlformats.org/officeDocument/2006/relationships/slideLayout" Target="../slideLayouts/slideLayout367.xml"/><Relationship Id="rId120" Type="http://schemas.openxmlformats.org/officeDocument/2006/relationships/slideLayout" Target="../slideLayouts/slideLayout383.xml"/><Relationship Id="rId125" Type="http://schemas.openxmlformats.org/officeDocument/2006/relationships/slideLayout" Target="../slideLayouts/slideLayout388.xml"/><Relationship Id="rId141" Type="http://schemas.openxmlformats.org/officeDocument/2006/relationships/slideLayout" Target="../slideLayouts/slideLayout404.xml"/><Relationship Id="rId146" Type="http://schemas.openxmlformats.org/officeDocument/2006/relationships/slideLayout" Target="../slideLayouts/slideLayout409.xml"/><Relationship Id="rId167" Type="http://schemas.openxmlformats.org/officeDocument/2006/relationships/slideLayout" Target="../slideLayouts/slideLayout430.xml"/><Relationship Id="rId188" Type="http://schemas.openxmlformats.org/officeDocument/2006/relationships/slideLayout" Target="../slideLayouts/slideLayout451.xml"/><Relationship Id="rId7" Type="http://schemas.openxmlformats.org/officeDocument/2006/relationships/slideLayout" Target="../slideLayouts/slideLayout270.xml"/><Relationship Id="rId71" Type="http://schemas.openxmlformats.org/officeDocument/2006/relationships/slideLayout" Target="../slideLayouts/slideLayout334.xml"/><Relationship Id="rId92" Type="http://schemas.openxmlformats.org/officeDocument/2006/relationships/slideLayout" Target="../slideLayouts/slideLayout355.xml"/><Relationship Id="rId162" Type="http://schemas.openxmlformats.org/officeDocument/2006/relationships/slideLayout" Target="../slideLayouts/slideLayout425.xml"/><Relationship Id="rId183" Type="http://schemas.openxmlformats.org/officeDocument/2006/relationships/slideLayout" Target="../slideLayouts/slideLayout446.xml"/><Relationship Id="rId213" Type="http://schemas.openxmlformats.org/officeDocument/2006/relationships/slideLayout" Target="../slideLayouts/slideLayout476.xml"/><Relationship Id="rId218" Type="http://schemas.openxmlformats.org/officeDocument/2006/relationships/slideLayout" Target="../slideLayouts/slideLayout481.xml"/><Relationship Id="rId234" Type="http://schemas.openxmlformats.org/officeDocument/2006/relationships/slideLayout" Target="../slideLayouts/slideLayout497.xml"/><Relationship Id="rId239" Type="http://schemas.openxmlformats.org/officeDocument/2006/relationships/slideLayout" Target="../slideLayouts/slideLayout502.xml"/><Relationship Id="rId2" Type="http://schemas.openxmlformats.org/officeDocument/2006/relationships/slideLayout" Target="../slideLayouts/slideLayout265.xml"/><Relationship Id="rId29" Type="http://schemas.openxmlformats.org/officeDocument/2006/relationships/slideLayout" Target="../slideLayouts/slideLayout292.xml"/><Relationship Id="rId250" Type="http://schemas.openxmlformats.org/officeDocument/2006/relationships/slideLayout" Target="../slideLayouts/slideLayout513.xml"/><Relationship Id="rId255" Type="http://schemas.openxmlformats.org/officeDocument/2006/relationships/slideLayout" Target="../slideLayouts/slideLayout518.xml"/><Relationship Id="rId24" Type="http://schemas.openxmlformats.org/officeDocument/2006/relationships/slideLayout" Target="../slideLayouts/slideLayout287.xml"/><Relationship Id="rId40" Type="http://schemas.openxmlformats.org/officeDocument/2006/relationships/slideLayout" Target="../slideLayouts/slideLayout303.xml"/><Relationship Id="rId45" Type="http://schemas.openxmlformats.org/officeDocument/2006/relationships/slideLayout" Target="../slideLayouts/slideLayout308.xml"/><Relationship Id="rId66" Type="http://schemas.openxmlformats.org/officeDocument/2006/relationships/slideLayout" Target="../slideLayouts/slideLayout329.xml"/><Relationship Id="rId87" Type="http://schemas.openxmlformats.org/officeDocument/2006/relationships/slideLayout" Target="../slideLayouts/slideLayout350.xml"/><Relationship Id="rId110" Type="http://schemas.openxmlformats.org/officeDocument/2006/relationships/slideLayout" Target="../slideLayouts/slideLayout373.xml"/><Relationship Id="rId115" Type="http://schemas.openxmlformats.org/officeDocument/2006/relationships/slideLayout" Target="../slideLayouts/slideLayout378.xml"/><Relationship Id="rId131" Type="http://schemas.openxmlformats.org/officeDocument/2006/relationships/slideLayout" Target="../slideLayouts/slideLayout394.xml"/><Relationship Id="rId136" Type="http://schemas.openxmlformats.org/officeDocument/2006/relationships/slideLayout" Target="../slideLayouts/slideLayout399.xml"/><Relationship Id="rId157" Type="http://schemas.openxmlformats.org/officeDocument/2006/relationships/slideLayout" Target="../slideLayouts/slideLayout420.xml"/><Relationship Id="rId178" Type="http://schemas.openxmlformats.org/officeDocument/2006/relationships/slideLayout" Target="../slideLayouts/slideLayout441.xml"/><Relationship Id="rId61" Type="http://schemas.openxmlformats.org/officeDocument/2006/relationships/slideLayout" Target="../slideLayouts/slideLayout324.xml"/><Relationship Id="rId82" Type="http://schemas.openxmlformats.org/officeDocument/2006/relationships/slideLayout" Target="../slideLayouts/slideLayout345.xml"/><Relationship Id="rId152" Type="http://schemas.openxmlformats.org/officeDocument/2006/relationships/slideLayout" Target="../slideLayouts/slideLayout415.xml"/><Relationship Id="rId173" Type="http://schemas.openxmlformats.org/officeDocument/2006/relationships/slideLayout" Target="../slideLayouts/slideLayout436.xml"/><Relationship Id="rId194" Type="http://schemas.openxmlformats.org/officeDocument/2006/relationships/slideLayout" Target="../slideLayouts/slideLayout457.xml"/><Relationship Id="rId199" Type="http://schemas.openxmlformats.org/officeDocument/2006/relationships/slideLayout" Target="../slideLayouts/slideLayout462.xml"/><Relationship Id="rId203" Type="http://schemas.openxmlformats.org/officeDocument/2006/relationships/slideLayout" Target="../slideLayouts/slideLayout466.xml"/><Relationship Id="rId208" Type="http://schemas.openxmlformats.org/officeDocument/2006/relationships/slideLayout" Target="../slideLayouts/slideLayout471.xml"/><Relationship Id="rId229" Type="http://schemas.openxmlformats.org/officeDocument/2006/relationships/slideLayout" Target="../slideLayouts/slideLayout492.xml"/><Relationship Id="rId19" Type="http://schemas.openxmlformats.org/officeDocument/2006/relationships/slideLayout" Target="../slideLayouts/slideLayout282.xml"/><Relationship Id="rId224" Type="http://schemas.openxmlformats.org/officeDocument/2006/relationships/slideLayout" Target="../slideLayouts/slideLayout487.xml"/><Relationship Id="rId240" Type="http://schemas.openxmlformats.org/officeDocument/2006/relationships/slideLayout" Target="../slideLayouts/slideLayout503.xml"/><Relationship Id="rId245" Type="http://schemas.openxmlformats.org/officeDocument/2006/relationships/slideLayout" Target="../slideLayouts/slideLayout508.xml"/><Relationship Id="rId261" Type="http://schemas.openxmlformats.org/officeDocument/2006/relationships/slideLayout" Target="../slideLayouts/slideLayout524.xml"/><Relationship Id="rId14" Type="http://schemas.openxmlformats.org/officeDocument/2006/relationships/slideLayout" Target="../slideLayouts/slideLayout277.xml"/><Relationship Id="rId30" Type="http://schemas.openxmlformats.org/officeDocument/2006/relationships/slideLayout" Target="../slideLayouts/slideLayout293.xml"/><Relationship Id="rId35" Type="http://schemas.openxmlformats.org/officeDocument/2006/relationships/slideLayout" Target="../slideLayouts/slideLayout298.xml"/><Relationship Id="rId56" Type="http://schemas.openxmlformats.org/officeDocument/2006/relationships/slideLayout" Target="../slideLayouts/slideLayout319.xml"/><Relationship Id="rId77" Type="http://schemas.openxmlformats.org/officeDocument/2006/relationships/slideLayout" Target="../slideLayouts/slideLayout340.xml"/><Relationship Id="rId100" Type="http://schemas.openxmlformats.org/officeDocument/2006/relationships/slideLayout" Target="../slideLayouts/slideLayout363.xml"/><Relationship Id="rId105" Type="http://schemas.openxmlformats.org/officeDocument/2006/relationships/slideLayout" Target="../slideLayouts/slideLayout368.xml"/><Relationship Id="rId126" Type="http://schemas.openxmlformats.org/officeDocument/2006/relationships/slideLayout" Target="../slideLayouts/slideLayout389.xml"/><Relationship Id="rId147" Type="http://schemas.openxmlformats.org/officeDocument/2006/relationships/slideLayout" Target="../slideLayouts/slideLayout410.xml"/><Relationship Id="rId168" Type="http://schemas.openxmlformats.org/officeDocument/2006/relationships/slideLayout" Target="../slideLayouts/slideLayout431.xml"/><Relationship Id="rId8" Type="http://schemas.openxmlformats.org/officeDocument/2006/relationships/slideLayout" Target="../slideLayouts/slideLayout271.xml"/><Relationship Id="rId51" Type="http://schemas.openxmlformats.org/officeDocument/2006/relationships/slideLayout" Target="../slideLayouts/slideLayout314.xml"/><Relationship Id="rId72" Type="http://schemas.openxmlformats.org/officeDocument/2006/relationships/slideLayout" Target="../slideLayouts/slideLayout335.xml"/><Relationship Id="rId93" Type="http://schemas.openxmlformats.org/officeDocument/2006/relationships/slideLayout" Target="../slideLayouts/slideLayout356.xml"/><Relationship Id="rId98" Type="http://schemas.openxmlformats.org/officeDocument/2006/relationships/slideLayout" Target="../slideLayouts/slideLayout361.xml"/><Relationship Id="rId121" Type="http://schemas.openxmlformats.org/officeDocument/2006/relationships/slideLayout" Target="../slideLayouts/slideLayout384.xml"/><Relationship Id="rId142" Type="http://schemas.openxmlformats.org/officeDocument/2006/relationships/slideLayout" Target="../slideLayouts/slideLayout405.xml"/><Relationship Id="rId163" Type="http://schemas.openxmlformats.org/officeDocument/2006/relationships/slideLayout" Target="../slideLayouts/slideLayout426.xml"/><Relationship Id="rId184" Type="http://schemas.openxmlformats.org/officeDocument/2006/relationships/slideLayout" Target="../slideLayouts/slideLayout447.xml"/><Relationship Id="rId189" Type="http://schemas.openxmlformats.org/officeDocument/2006/relationships/slideLayout" Target="../slideLayouts/slideLayout452.xml"/><Relationship Id="rId219" Type="http://schemas.openxmlformats.org/officeDocument/2006/relationships/slideLayout" Target="../slideLayouts/slideLayout482.xml"/><Relationship Id="rId3" Type="http://schemas.openxmlformats.org/officeDocument/2006/relationships/slideLayout" Target="../slideLayouts/slideLayout266.xml"/><Relationship Id="rId214" Type="http://schemas.openxmlformats.org/officeDocument/2006/relationships/slideLayout" Target="../slideLayouts/slideLayout477.xml"/><Relationship Id="rId230" Type="http://schemas.openxmlformats.org/officeDocument/2006/relationships/slideLayout" Target="../slideLayouts/slideLayout493.xml"/><Relationship Id="rId235" Type="http://schemas.openxmlformats.org/officeDocument/2006/relationships/slideLayout" Target="../slideLayouts/slideLayout498.xml"/><Relationship Id="rId251" Type="http://schemas.openxmlformats.org/officeDocument/2006/relationships/slideLayout" Target="../slideLayouts/slideLayout514.xml"/><Relationship Id="rId256" Type="http://schemas.openxmlformats.org/officeDocument/2006/relationships/slideLayout" Target="../slideLayouts/slideLayout519.xml"/><Relationship Id="rId25" Type="http://schemas.openxmlformats.org/officeDocument/2006/relationships/slideLayout" Target="../slideLayouts/slideLayout288.xml"/><Relationship Id="rId46" Type="http://schemas.openxmlformats.org/officeDocument/2006/relationships/slideLayout" Target="../slideLayouts/slideLayout309.xml"/><Relationship Id="rId67" Type="http://schemas.openxmlformats.org/officeDocument/2006/relationships/slideLayout" Target="../slideLayouts/slideLayout330.xml"/><Relationship Id="rId116" Type="http://schemas.openxmlformats.org/officeDocument/2006/relationships/slideLayout" Target="../slideLayouts/slideLayout379.xml"/><Relationship Id="rId137" Type="http://schemas.openxmlformats.org/officeDocument/2006/relationships/slideLayout" Target="../slideLayouts/slideLayout400.xml"/><Relationship Id="rId158" Type="http://schemas.openxmlformats.org/officeDocument/2006/relationships/slideLayout" Target="../slideLayouts/slideLayout421.xml"/><Relationship Id="rId20" Type="http://schemas.openxmlformats.org/officeDocument/2006/relationships/slideLayout" Target="../slideLayouts/slideLayout283.xml"/><Relationship Id="rId41" Type="http://schemas.openxmlformats.org/officeDocument/2006/relationships/slideLayout" Target="../slideLayouts/slideLayout304.xml"/><Relationship Id="rId62" Type="http://schemas.openxmlformats.org/officeDocument/2006/relationships/slideLayout" Target="../slideLayouts/slideLayout325.xml"/><Relationship Id="rId83" Type="http://schemas.openxmlformats.org/officeDocument/2006/relationships/slideLayout" Target="../slideLayouts/slideLayout346.xml"/><Relationship Id="rId88" Type="http://schemas.openxmlformats.org/officeDocument/2006/relationships/slideLayout" Target="../slideLayouts/slideLayout351.xml"/><Relationship Id="rId111" Type="http://schemas.openxmlformats.org/officeDocument/2006/relationships/slideLayout" Target="../slideLayouts/slideLayout374.xml"/><Relationship Id="rId132" Type="http://schemas.openxmlformats.org/officeDocument/2006/relationships/slideLayout" Target="../slideLayouts/slideLayout395.xml"/><Relationship Id="rId153" Type="http://schemas.openxmlformats.org/officeDocument/2006/relationships/slideLayout" Target="../slideLayouts/slideLayout416.xml"/><Relationship Id="rId174" Type="http://schemas.openxmlformats.org/officeDocument/2006/relationships/slideLayout" Target="../slideLayouts/slideLayout437.xml"/><Relationship Id="rId179" Type="http://schemas.openxmlformats.org/officeDocument/2006/relationships/slideLayout" Target="../slideLayouts/slideLayout442.xml"/><Relationship Id="rId195" Type="http://schemas.openxmlformats.org/officeDocument/2006/relationships/slideLayout" Target="../slideLayouts/slideLayout458.xml"/><Relationship Id="rId209" Type="http://schemas.openxmlformats.org/officeDocument/2006/relationships/slideLayout" Target="../slideLayouts/slideLayout472.xml"/><Relationship Id="rId190" Type="http://schemas.openxmlformats.org/officeDocument/2006/relationships/slideLayout" Target="../slideLayouts/slideLayout453.xml"/><Relationship Id="rId204" Type="http://schemas.openxmlformats.org/officeDocument/2006/relationships/slideLayout" Target="../slideLayouts/slideLayout467.xml"/><Relationship Id="rId220" Type="http://schemas.openxmlformats.org/officeDocument/2006/relationships/slideLayout" Target="../slideLayouts/slideLayout483.xml"/><Relationship Id="rId225" Type="http://schemas.openxmlformats.org/officeDocument/2006/relationships/slideLayout" Target="../slideLayouts/slideLayout488.xml"/><Relationship Id="rId241" Type="http://schemas.openxmlformats.org/officeDocument/2006/relationships/slideLayout" Target="../slideLayouts/slideLayout504.xml"/><Relationship Id="rId246" Type="http://schemas.openxmlformats.org/officeDocument/2006/relationships/slideLayout" Target="../slideLayouts/slideLayout509.xml"/><Relationship Id="rId15" Type="http://schemas.openxmlformats.org/officeDocument/2006/relationships/slideLayout" Target="../slideLayouts/slideLayout278.xml"/><Relationship Id="rId36" Type="http://schemas.openxmlformats.org/officeDocument/2006/relationships/slideLayout" Target="../slideLayouts/slideLayout299.xml"/><Relationship Id="rId57" Type="http://schemas.openxmlformats.org/officeDocument/2006/relationships/slideLayout" Target="../slideLayouts/slideLayout320.xml"/><Relationship Id="rId106" Type="http://schemas.openxmlformats.org/officeDocument/2006/relationships/slideLayout" Target="../slideLayouts/slideLayout369.xml"/><Relationship Id="rId127" Type="http://schemas.openxmlformats.org/officeDocument/2006/relationships/slideLayout" Target="../slideLayouts/slideLayout390.xml"/><Relationship Id="rId262" Type="http://schemas.openxmlformats.org/officeDocument/2006/relationships/slideLayout" Target="../slideLayouts/slideLayout525.xml"/><Relationship Id="rId10" Type="http://schemas.openxmlformats.org/officeDocument/2006/relationships/slideLayout" Target="../slideLayouts/slideLayout273.xml"/><Relationship Id="rId31" Type="http://schemas.openxmlformats.org/officeDocument/2006/relationships/slideLayout" Target="../slideLayouts/slideLayout294.xml"/><Relationship Id="rId52" Type="http://schemas.openxmlformats.org/officeDocument/2006/relationships/slideLayout" Target="../slideLayouts/slideLayout315.xml"/><Relationship Id="rId73" Type="http://schemas.openxmlformats.org/officeDocument/2006/relationships/slideLayout" Target="../slideLayouts/slideLayout336.xml"/><Relationship Id="rId78" Type="http://schemas.openxmlformats.org/officeDocument/2006/relationships/slideLayout" Target="../slideLayouts/slideLayout341.xml"/><Relationship Id="rId94" Type="http://schemas.openxmlformats.org/officeDocument/2006/relationships/slideLayout" Target="../slideLayouts/slideLayout357.xml"/><Relationship Id="rId99" Type="http://schemas.openxmlformats.org/officeDocument/2006/relationships/slideLayout" Target="../slideLayouts/slideLayout362.xml"/><Relationship Id="rId101" Type="http://schemas.openxmlformats.org/officeDocument/2006/relationships/slideLayout" Target="../slideLayouts/slideLayout364.xml"/><Relationship Id="rId122" Type="http://schemas.openxmlformats.org/officeDocument/2006/relationships/slideLayout" Target="../slideLayouts/slideLayout385.xml"/><Relationship Id="rId143" Type="http://schemas.openxmlformats.org/officeDocument/2006/relationships/slideLayout" Target="../slideLayouts/slideLayout406.xml"/><Relationship Id="rId148" Type="http://schemas.openxmlformats.org/officeDocument/2006/relationships/slideLayout" Target="../slideLayouts/slideLayout411.xml"/><Relationship Id="rId164" Type="http://schemas.openxmlformats.org/officeDocument/2006/relationships/slideLayout" Target="../slideLayouts/slideLayout427.xml"/><Relationship Id="rId169" Type="http://schemas.openxmlformats.org/officeDocument/2006/relationships/slideLayout" Target="../slideLayouts/slideLayout432.xml"/><Relationship Id="rId185" Type="http://schemas.openxmlformats.org/officeDocument/2006/relationships/slideLayout" Target="../slideLayouts/slideLayout448.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80" Type="http://schemas.openxmlformats.org/officeDocument/2006/relationships/slideLayout" Target="../slideLayouts/slideLayout443.xml"/><Relationship Id="rId210" Type="http://schemas.openxmlformats.org/officeDocument/2006/relationships/slideLayout" Target="../slideLayouts/slideLayout473.xml"/><Relationship Id="rId215" Type="http://schemas.openxmlformats.org/officeDocument/2006/relationships/slideLayout" Target="../slideLayouts/slideLayout478.xml"/><Relationship Id="rId236" Type="http://schemas.openxmlformats.org/officeDocument/2006/relationships/slideLayout" Target="../slideLayouts/slideLayout499.xml"/><Relationship Id="rId257" Type="http://schemas.openxmlformats.org/officeDocument/2006/relationships/slideLayout" Target="../slideLayouts/slideLayout520.xml"/><Relationship Id="rId26" Type="http://schemas.openxmlformats.org/officeDocument/2006/relationships/slideLayout" Target="../slideLayouts/slideLayout289.xml"/><Relationship Id="rId231" Type="http://schemas.openxmlformats.org/officeDocument/2006/relationships/slideLayout" Target="../slideLayouts/slideLayout494.xml"/><Relationship Id="rId252" Type="http://schemas.openxmlformats.org/officeDocument/2006/relationships/slideLayout" Target="../slideLayouts/slideLayout515.xml"/><Relationship Id="rId47" Type="http://schemas.openxmlformats.org/officeDocument/2006/relationships/slideLayout" Target="../slideLayouts/slideLayout310.xml"/><Relationship Id="rId68" Type="http://schemas.openxmlformats.org/officeDocument/2006/relationships/slideLayout" Target="../slideLayouts/slideLayout331.xml"/><Relationship Id="rId89" Type="http://schemas.openxmlformats.org/officeDocument/2006/relationships/slideLayout" Target="../slideLayouts/slideLayout352.xml"/><Relationship Id="rId112" Type="http://schemas.openxmlformats.org/officeDocument/2006/relationships/slideLayout" Target="../slideLayouts/slideLayout375.xml"/><Relationship Id="rId133" Type="http://schemas.openxmlformats.org/officeDocument/2006/relationships/slideLayout" Target="../slideLayouts/slideLayout396.xml"/><Relationship Id="rId154" Type="http://schemas.openxmlformats.org/officeDocument/2006/relationships/slideLayout" Target="../slideLayouts/slideLayout417.xml"/><Relationship Id="rId175" Type="http://schemas.openxmlformats.org/officeDocument/2006/relationships/slideLayout" Target="../slideLayouts/slideLayout438.xml"/><Relationship Id="rId196" Type="http://schemas.openxmlformats.org/officeDocument/2006/relationships/slideLayout" Target="../slideLayouts/slideLayout459.xml"/><Relationship Id="rId200" Type="http://schemas.openxmlformats.org/officeDocument/2006/relationships/slideLayout" Target="../slideLayouts/slideLayout463.xml"/><Relationship Id="rId16" Type="http://schemas.openxmlformats.org/officeDocument/2006/relationships/slideLayout" Target="../slideLayouts/slideLayout279.xml"/><Relationship Id="rId221" Type="http://schemas.openxmlformats.org/officeDocument/2006/relationships/slideLayout" Target="../slideLayouts/slideLayout484.xml"/><Relationship Id="rId242" Type="http://schemas.openxmlformats.org/officeDocument/2006/relationships/slideLayout" Target="../slideLayouts/slideLayout505.xml"/><Relationship Id="rId263" Type="http://schemas.openxmlformats.org/officeDocument/2006/relationships/theme" Target="../theme/theme2.xml"/><Relationship Id="rId37" Type="http://schemas.openxmlformats.org/officeDocument/2006/relationships/slideLayout" Target="../slideLayouts/slideLayout300.xml"/><Relationship Id="rId58" Type="http://schemas.openxmlformats.org/officeDocument/2006/relationships/slideLayout" Target="../slideLayouts/slideLayout321.xml"/><Relationship Id="rId79" Type="http://schemas.openxmlformats.org/officeDocument/2006/relationships/slideLayout" Target="../slideLayouts/slideLayout342.xml"/><Relationship Id="rId102" Type="http://schemas.openxmlformats.org/officeDocument/2006/relationships/slideLayout" Target="../slideLayouts/slideLayout365.xml"/><Relationship Id="rId123" Type="http://schemas.openxmlformats.org/officeDocument/2006/relationships/slideLayout" Target="../slideLayouts/slideLayout386.xml"/><Relationship Id="rId144" Type="http://schemas.openxmlformats.org/officeDocument/2006/relationships/slideLayout" Target="../slideLayouts/slideLayout407.xml"/><Relationship Id="rId90" Type="http://schemas.openxmlformats.org/officeDocument/2006/relationships/slideLayout" Target="../slideLayouts/slideLayout353.xml"/><Relationship Id="rId165" Type="http://schemas.openxmlformats.org/officeDocument/2006/relationships/slideLayout" Target="../slideLayouts/slideLayout428.xml"/><Relationship Id="rId186" Type="http://schemas.openxmlformats.org/officeDocument/2006/relationships/slideLayout" Target="../slideLayouts/slideLayout449.xml"/><Relationship Id="rId211" Type="http://schemas.openxmlformats.org/officeDocument/2006/relationships/slideLayout" Target="../slideLayouts/slideLayout474.xml"/><Relationship Id="rId232" Type="http://schemas.openxmlformats.org/officeDocument/2006/relationships/slideLayout" Target="../slideLayouts/slideLayout495.xml"/><Relationship Id="rId253" Type="http://schemas.openxmlformats.org/officeDocument/2006/relationships/slideLayout" Target="../slideLayouts/slideLayout516.xml"/><Relationship Id="rId27" Type="http://schemas.openxmlformats.org/officeDocument/2006/relationships/slideLayout" Target="../slideLayouts/slideLayout290.xml"/><Relationship Id="rId48" Type="http://schemas.openxmlformats.org/officeDocument/2006/relationships/slideLayout" Target="../slideLayouts/slideLayout311.xml"/><Relationship Id="rId69" Type="http://schemas.openxmlformats.org/officeDocument/2006/relationships/slideLayout" Target="../slideLayouts/slideLayout332.xml"/><Relationship Id="rId113" Type="http://schemas.openxmlformats.org/officeDocument/2006/relationships/slideLayout" Target="../slideLayouts/slideLayout376.xml"/><Relationship Id="rId134" Type="http://schemas.openxmlformats.org/officeDocument/2006/relationships/slideLayout" Target="../slideLayouts/slideLayout397.xml"/><Relationship Id="rId80" Type="http://schemas.openxmlformats.org/officeDocument/2006/relationships/slideLayout" Target="../slideLayouts/slideLayout343.xml"/><Relationship Id="rId155" Type="http://schemas.openxmlformats.org/officeDocument/2006/relationships/slideLayout" Target="../slideLayouts/slideLayout418.xml"/><Relationship Id="rId176" Type="http://schemas.openxmlformats.org/officeDocument/2006/relationships/slideLayout" Target="../slideLayouts/slideLayout439.xml"/><Relationship Id="rId197" Type="http://schemas.openxmlformats.org/officeDocument/2006/relationships/slideLayout" Target="../slideLayouts/slideLayout460.xml"/><Relationship Id="rId201" Type="http://schemas.openxmlformats.org/officeDocument/2006/relationships/slideLayout" Target="../slideLayouts/slideLayout464.xml"/><Relationship Id="rId222" Type="http://schemas.openxmlformats.org/officeDocument/2006/relationships/slideLayout" Target="../slideLayouts/slideLayout485.xml"/><Relationship Id="rId243" Type="http://schemas.openxmlformats.org/officeDocument/2006/relationships/slideLayout" Target="../slideLayouts/slideLayout506.xml"/><Relationship Id="rId17" Type="http://schemas.openxmlformats.org/officeDocument/2006/relationships/slideLayout" Target="../slideLayouts/slideLayout280.xml"/><Relationship Id="rId38" Type="http://schemas.openxmlformats.org/officeDocument/2006/relationships/slideLayout" Target="../slideLayouts/slideLayout301.xml"/><Relationship Id="rId59" Type="http://schemas.openxmlformats.org/officeDocument/2006/relationships/slideLayout" Target="../slideLayouts/slideLayout322.xml"/><Relationship Id="rId103" Type="http://schemas.openxmlformats.org/officeDocument/2006/relationships/slideLayout" Target="../slideLayouts/slideLayout366.xml"/><Relationship Id="rId124" Type="http://schemas.openxmlformats.org/officeDocument/2006/relationships/slideLayout" Target="../slideLayouts/slideLayout387.xml"/><Relationship Id="rId70" Type="http://schemas.openxmlformats.org/officeDocument/2006/relationships/slideLayout" Target="../slideLayouts/slideLayout333.xml"/><Relationship Id="rId91" Type="http://schemas.openxmlformats.org/officeDocument/2006/relationships/slideLayout" Target="../slideLayouts/slideLayout354.xml"/><Relationship Id="rId145" Type="http://schemas.openxmlformats.org/officeDocument/2006/relationships/slideLayout" Target="../slideLayouts/slideLayout408.xml"/><Relationship Id="rId166" Type="http://schemas.openxmlformats.org/officeDocument/2006/relationships/slideLayout" Target="../slideLayouts/slideLayout429.xml"/><Relationship Id="rId187" Type="http://schemas.openxmlformats.org/officeDocument/2006/relationships/slideLayout" Target="../slideLayouts/slideLayout4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826" r:id="rId187"/>
    <p:sldLayoutId id="2147483941" r:id="rId188"/>
    <p:sldLayoutId id="2147483943" r:id="rId189"/>
    <p:sldLayoutId id="2147483944" r:id="rId190"/>
    <p:sldLayoutId id="2147483945" r:id="rId191"/>
    <p:sldLayoutId id="2147483946" r:id="rId192"/>
    <p:sldLayoutId id="2147483908" r:id="rId193"/>
    <p:sldLayoutId id="2147483664" r:id="rId194"/>
    <p:sldLayoutId id="2147483665" r:id="rId195"/>
    <p:sldLayoutId id="2147483666" r:id="rId196"/>
    <p:sldLayoutId id="2147483667" r:id="rId197"/>
    <p:sldLayoutId id="2147483673" r:id="rId198"/>
    <p:sldLayoutId id="2147483674" r:id="rId199"/>
    <p:sldLayoutId id="2147483861" r:id="rId200"/>
    <p:sldLayoutId id="2147483900" r:id="rId201"/>
    <p:sldLayoutId id="2147483678" r:id="rId202"/>
    <p:sldLayoutId id="2147483687" r:id="rId203"/>
    <p:sldLayoutId id="2147483686" r:id="rId204"/>
    <p:sldLayoutId id="2147483688" r:id="rId205"/>
    <p:sldLayoutId id="2147483689" r:id="rId206"/>
    <p:sldLayoutId id="2147483690" r:id="rId207"/>
    <p:sldLayoutId id="2147483691" r:id="rId208"/>
    <p:sldLayoutId id="2147483679" r:id="rId209"/>
    <p:sldLayoutId id="2147483692" r:id="rId210"/>
    <p:sldLayoutId id="2147483681" r:id="rId211"/>
    <p:sldLayoutId id="2147483682" r:id="rId212"/>
    <p:sldLayoutId id="2147483683" r:id="rId213"/>
    <p:sldLayoutId id="2147483756" r:id="rId214"/>
    <p:sldLayoutId id="2147483757" r:id="rId215"/>
    <p:sldLayoutId id="2147483758" r:id="rId216"/>
    <p:sldLayoutId id="2147483759" r:id="rId217"/>
    <p:sldLayoutId id="2147483760" r:id="rId218"/>
    <p:sldLayoutId id="2147483684" r:id="rId219"/>
    <p:sldLayoutId id="2147483685" r:id="rId220"/>
    <p:sldLayoutId id="2147483772" r:id="rId221"/>
    <p:sldLayoutId id="2147483856" r:id="rId222"/>
    <p:sldLayoutId id="2147483857" r:id="rId223"/>
    <p:sldLayoutId id="2147483858" r:id="rId224"/>
    <p:sldLayoutId id="2147483859" r:id="rId225"/>
    <p:sldLayoutId id="2147483855" r:id="rId226"/>
    <p:sldLayoutId id="2147483931" r:id="rId227"/>
    <p:sldLayoutId id="2147483932" r:id="rId228"/>
    <p:sldLayoutId id="2147483694" r:id="rId229"/>
    <p:sldLayoutId id="2147483695" r:id="rId230"/>
    <p:sldLayoutId id="2147483706" r:id="rId231"/>
    <p:sldLayoutId id="2147483707" r:id="rId232"/>
    <p:sldLayoutId id="2147483708" r:id="rId233"/>
    <p:sldLayoutId id="2147483702" r:id="rId234"/>
    <p:sldLayoutId id="2147483697" r:id="rId235"/>
    <p:sldLayoutId id="2147483698" r:id="rId236"/>
    <p:sldLayoutId id="2147483699" r:id="rId237"/>
    <p:sldLayoutId id="2147483700" r:id="rId238"/>
    <p:sldLayoutId id="2147483703" r:id="rId239"/>
    <p:sldLayoutId id="2147483704" r:id="rId240"/>
    <p:sldLayoutId id="2147483705" r:id="rId241"/>
    <p:sldLayoutId id="2147483709" r:id="rId242"/>
    <p:sldLayoutId id="2147483701" r:id="rId243"/>
    <p:sldLayoutId id="2147483812" r:id="rId244"/>
    <p:sldLayoutId id="2147483813" r:id="rId245"/>
    <p:sldLayoutId id="2147483814" r:id="rId246"/>
    <p:sldLayoutId id="2147483835" r:id="rId247"/>
    <p:sldLayoutId id="2147483801" r:id="rId248"/>
    <p:sldLayoutId id="2147483717" r:id="rId249"/>
    <p:sldLayoutId id="2147483904" r:id="rId250"/>
    <p:sldLayoutId id="2147483718" r:id="rId251"/>
    <p:sldLayoutId id="2147483719" r:id="rId252"/>
    <p:sldLayoutId id="2147483839" r:id="rId253"/>
    <p:sldLayoutId id="2147483838" r:id="rId254"/>
    <p:sldLayoutId id="2147483840" r:id="rId255"/>
    <p:sldLayoutId id="2147483889" r:id="rId256"/>
    <p:sldLayoutId id="2147483890" r:id="rId257"/>
    <p:sldLayoutId id="2147483720" r:id="rId258"/>
    <p:sldLayoutId id="2147483803" r:id="rId259"/>
    <p:sldLayoutId id="2147483804" r:id="rId260"/>
    <p:sldLayoutId id="2147483795" r:id="rId261"/>
    <p:sldLayoutId id="2147483807" r:id="rId262"/>
    <p:sldLayoutId id="2147483905" r:id="rId2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55382"/>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977" r:id="rId30"/>
    <p:sldLayoutId id="2147483978" r:id="rId31"/>
    <p:sldLayoutId id="2147483979" r:id="rId32"/>
    <p:sldLayoutId id="2147483980" r:id="rId33"/>
    <p:sldLayoutId id="2147483981" r:id="rId34"/>
    <p:sldLayoutId id="2147483982" r:id="rId35"/>
    <p:sldLayoutId id="2147483983" r:id="rId36"/>
    <p:sldLayoutId id="2147483984" r:id="rId37"/>
    <p:sldLayoutId id="2147483985" r:id="rId38"/>
    <p:sldLayoutId id="2147483986" r:id="rId39"/>
    <p:sldLayoutId id="2147483987" r:id="rId40"/>
    <p:sldLayoutId id="2147483988" r:id="rId41"/>
    <p:sldLayoutId id="2147483989" r:id="rId42"/>
    <p:sldLayoutId id="2147483990" r:id="rId43"/>
    <p:sldLayoutId id="2147483991" r:id="rId44"/>
    <p:sldLayoutId id="2147483992" r:id="rId45"/>
    <p:sldLayoutId id="2147483993" r:id="rId46"/>
    <p:sldLayoutId id="2147483994" r:id="rId47"/>
    <p:sldLayoutId id="2147483995" r:id="rId48"/>
    <p:sldLayoutId id="2147483996" r:id="rId49"/>
    <p:sldLayoutId id="2147483997" r:id="rId50"/>
    <p:sldLayoutId id="2147483998" r:id="rId51"/>
    <p:sldLayoutId id="2147483999" r:id="rId52"/>
    <p:sldLayoutId id="2147484000" r:id="rId53"/>
    <p:sldLayoutId id="2147484001" r:id="rId54"/>
    <p:sldLayoutId id="2147484002" r:id="rId55"/>
    <p:sldLayoutId id="2147484003" r:id="rId56"/>
    <p:sldLayoutId id="2147484004" r:id="rId57"/>
    <p:sldLayoutId id="2147484005" r:id="rId58"/>
    <p:sldLayoutId id="2147484006" r:id="rId59"/>
    <p:sldLayoutId id="2147484007" r:id="rId60"/>
    <p:sldLayoutId id="2147484008" r:id="rId61"/>
    <p:sldLayoutId id="2147484009" r:id="rId62"/>
    <p:sldLayoutId id="2147484010" r:id="rId63"/>
    <p:sldLayoutId id="2147484011" r:id="rId64"/>
    <p:sldLayoutId id="2147484012" r:id="rId65"/>
    <p:sldLayoutId id="2147484013" r:id="rId66"/>
    <p:sldLayoutId id="2147484014" r:id="rId67"/>
    <p:sldLayoutId id="2147484015" r:id="rId68"/>
    <p:sldLayoutId id="2147484016" r:id="rId69"/>
    <p:sldLayoutId id="2147484017" r:id="rId70"/>
    <p:sldLayoutId id="2147484018" r:id="rId71"/>
    <p:sldLayoutId id="2147484019" r:id="rId72"/>
    <p:sldLayoutId id="2147484020" r:id="rId73"/>
    <p:sldLayoutId id="2147484021" r:id="rId74"/>
    <p:sldLayoutId id="2147484022" r:id="rId75"/>
    <p:sldLayoutId id="2147484023" r:id="rId76"/>
    <p:sldLayoutId id="2147484024" r:id="rId77"/>
    <p:sldLayoutId id="2147484025" r:id="rId78"/>
    <p:sldLayoutId id="2147484026" r:id="rId79"/>
    <p:sldLayoutId id="2147484027" r:id="rId80"/>
    <p:sldLayoutId id="2147484028" r:id="rId81"/>
    <p:sldLayoutId id="2147484029" r:id="rId82"/>
    <p:sldLayoutId id="2147484030" r:id="rId83"/>
    <p:sldLayoutId id="2147484031" r:id="rId84"/>
    <p:sldLayoutId id="2147484032" r:id="rId85"/>
    <p:sldLayoutId id="2147484033" r:id="rId86"/>
    <p:sldLayoutId id="2147484034" r:id="rId87"/>
    <p:sldLayoutId id="2147484035" r:id="rId88"/>
    <p:sldLayoutId id="2147484036" r:id="rId89"/>
    <p:sldLayoutId id="2147484037" r:id="rId90"/>
    <p:sldLayoutId id="2147484038" r:id="rId91"/>
    <p:sldLayoutId id="2147484039" r:id="rId92"/>
    <p:sldLayoutId id="2147484040" r:id="rId93"/>
    <p:sldLayoutId id="2147484041" r:id="rId94"/>
    <p:sldLayoutId id="2147484042" r:id="rId95"/>
    <p:sldLayoutId id="2147484043" r:id="rId96"/>
    <p:sldLayoutId id="2147484044" r:id="rId97"/>
    <p:sldLayoutId id="2147484045" r:id="rId98"/>
    <p:sldLayoutId id="2147484046" r:id="rId99"/>
    <p:sldLayoutId id="2147484047" r:id="rId100"/>
    <p:sldLayoutId id="2147484048" r:id="rId101"/>
    <p:sldLayoutId id="2147484049" r:id="rId102"/>
    <p:sldLayoutId id="2147484050" r:id="rId103"/>
    <p:sldLayoutId id="2147484051" r:id="rId104"/>
    <p:sldLayoutId id="2147484052" r:id="rId105"/>
    <p:sldLayoutId id="2147484053" r:id="rId106"/>
    <p:sldLayoutId id="2147484054" r:id="rId107"/>
    <p:sldLayoutId id="2147484055" r:id="rId108"/>
    <p:sldLayoutId id="2147484056" r:id="rId109"/>
    <p:sldLayoutId id="2147484057" r:id="rId110"/>
    <p:sldLayoutId id="2147484058" r:id="rId111"/>
    <p:sldLayoutId id="2147484059" r:id="rId112"/>
    <p:sldLayoutId id="2147484060" r:id="rId113"/>
    <p:sldLayoutId id="2147484061" r:id="rId114"/>
    <p:sldLayoutId id="2147484062" r:id="rId115"/>
    <p:sldLayoutId id="2147484063" r:id="rId116"/>
    <p:sldLayoutId id="2147484064" r:id="rId117"/>
    <p:sldLayoutId id="2147484065" r:id="rId118"/>
    <p:sldLayoutId id="2147484066" r:id="rId119"/>
    <p:sldLayoutId id="2147484067" r:id="rId120"/>
    <p:sldLayoutId id="2147484068" r:id="rId121"/>
    <p:sldLayoutId id="2147484069" r:id="rId122"/>
    <p:sldLayoutId id="2147484070" r:id="rId123"/>
    <p:sldLayoutId id="2147484071" r:id="rId124"/>
    <p:sldLayoutId id="2147484072" r:id="rId125"/>
    <p:sldLayoutId id="2147484073" r:id="rId126"/>
    <p:sldLayoutId id="2147484074" r:id="rId127"/>
    <p:sldLayoutId id="2147484075" r:id="rId128"/>
    <p:sldLayoutId id="2147484076" r:id="rId129"/>
    <p:sldLayoutId id="2147484077" r:id="rId130"/>
    <p:sldLayoutId id="2147484078" r:id="rId131"/>
    <p:sldLayoutId id="2147484079" r:id="rId132"/>
    <p:sldLayoutId id="2147484080" r:id="rId133"/>
    <p:sldLayoutId id="2147484081" r:id="rId134"/>
    <p:sldLayoutId id="2147484082" r:id="rId135"/>
    <p:sldLayoutId id="2147484083" r:id="rId136"/>
    <p:sldLayoutId id="2147484084" r:id="rId137"/>
    <p:sldLayoutId id="2147484085" r:id="rId138"/>
    <p:sldLayoutId id="2147484086" r:id="rId139"/>
    <p:sldLayoutId id="2147484087" r:id="rId140"/>
    <p:sldLayoutId id="2147484088" r:id="rId141"/>
    <p:sldLayoutId id="2147484089" r:id="rId142"/>
    <p:sldLayoutId id="2147484090" r:id="rId143"/>
    <p:sldLayoutId id="2147484091" r:id="rId144"/>
    <p:sldLayoutId id="2147484092" r:id="rId145"/>
    <p:sldLayoutId id="2147484093" r:id="rId146"/>
    <p:sldLayoutId id="2147484094" r:id="rId147"/>
    <p:sldLayoutId id="2147484095" r:id="rId148"/>
    <p:sldLayoutId id="2147484096" r:id="rId149"/>
    <p:sldLayoutId id="2147484097" r:id="rId150"/>
    <p:sldLayoutId id="2147484098" r:id="rId151"/>
    <p:sldLayoutId id="2147484099" r:id="rId152"/>
    <p:sldLayoutId id="2147484100" r:id="rId153"/>
    <p:sldLayoutId id="2147484101" r:id="rId154"/>
    <p:sldLayoutId id="2147484102" r:id="rId155"/>
    <p:sldLayoutId id="2147484103" r:id="rId156"/>
    <p:sldLayoutId id="2147484104" r:id="rId157"/>
    <p:sldLayoutId id="2147484105" r:id="rId158"/>
    <p:sldLayoutId id="2147484106" r:id="rId159"/>
    <p:sldLayoutId id="2147484107" r:id="rId160"/>
    <p:sldLayoutId id="2147484108" r:id="rId161"/>
    <p:sldLayoutId id="2147484109" r:id="rId162"/>
    <p:sldLayoutId id="2147484110" r:id="rId163"/>
    <p:sldLayoutId id="2147484111" r:id="rId164"/>
    <p:sldLayoutId id="2147484112" r:id="rId165"/>
    <p:sldLayoutId id="2147484113" r:id="rId166"/>
    <p:sldLayoutId id="2147484114" r:id="rId167"/>
    <p:sldLayoutId id="2147484115" r:id="rId168"/>
    <p:sldLayoutId id="2147484116" r:id="rId169"/>
    <p:sldLayoutId id="2147484117" r:id="rId170"/>
    <p:sldLayoutId id="2147484118" r:id="rId171"/>
    <p:sldLayoutId id="2147484119" r:id="rId172"/>
    <p:sldLayoutId id="2147484120" r:id="rId173"/>
    <p:sldLayoutId id="2147484121" r:id="rId174"/>
    <p:sldLayoutId id="2147484122" r:id="rId175"/>
    <p:sldLayoutId id="2147484123" r:id="rId176"/>
    <p:sldLayoutId id="2147484124" r:id="rId177"/>
    <p:sldLayoutId id="2147484125" r:id="rId178"/>
    <p:sldLayoutId id="2147484126" r:id="rId179"/>
    <p:sldLayoutId id="2147484127" r:id="rId180"/>
    <p:sldLayoutId id="2147484128" r:id="rId181"/>
    <p:sldLayoutId id="2147484129" r:id="rId182"/>
    <p:sldLayoutId id="2147484130" r:id="rId183"/>
    <p:sldLayoutId id="2147484131" r:id="rId184"/>
    <p:sldLayoutId id="2147484132" r:id="rId185"/>
    <p:sldLayoutId id="2147484133" r:id="rId186"/>
    <p:sldLayoutId id="2147484134" r:id="rId187"/>
    <p:sldLayoutId id="2147484135" r:id="rId188"/>
    <p:sldLayoutId id="2147484136" r:id="rId189"/>
    <p:sldLayoutId id="2147484137" r:id="rId190"/>
    <p:sldLayoutId id="2147484138" r:id="rId191"/>
    <p:sldLayoutId id="2147484139" r:id="rId192"/>
    <p:sldLayoutId id="2147484140" r:id="rId193"/>
    <p:sldLayoutId id="2147484141" r:id="rId194"/>
    <p:sldLayoutId id="2147484142" r:id="rId195"/>
    <p:sldLayoutId id="2147484143" r:id="rId196"/>
    <p:sldLayoutId id="2147484144" r:id="rId197"/>
    <p:sldLayoutId id="2147484145" r:id="rId198"/>
    <p:sldLayoutId id="2147484146" r:id="rId199"/>
    <p:sldLayoutId id="2147484147" r:id="rId200"/>
    <p:sldLayoutId id="2147484148" r:id="rId201"/>
    <p:sldLayoutId id="2147484149" r:id="rId202"/>
    <p:sldLayoutId id="2147484150" r:id="rId203"/>
    <p:sldLayoutId id="2147484151" r:id="rId204"/>
    <p:sldLayoutId id="2147484152" r:id="rId205"/>
    <p:sldLayoutId id="2147484153" r:id="rId206"/>
    <p:sldLayoutId id="2147484154" r:id="rId207"/>
    <p:sldLayoutId id="2147484155" r:id="rId208"/>
    <p:sldLayoutId id="2147484156" r:id="rId209"/>
    <p:sldLayoutId id="2147484157" r:id="rId210"/>
    <p:sldLayoutId id="2147484158" r:id="rId211"/>
    <p:sldLayoutId id="2147484159" r:id="rId212"/>
    <p:sldLayoutId id="2147484160" r:id="rId213"/>
    <p:sldLayoutId id="2147484161" r:id="rId214"/>
    <p:sldLayoutId id="2147484162" r:id="rId215"/>
    <p:sldLayoutId id="2147484163" r:id="rId216"/>
    <p:sldLayoutId id="2147484164" r:id="rId217"/>
    <p:sldLayoutId id="2147484165" r:id="rId218"/>
    <p:sldLayoutId id="2147484166" r:id="rId219"/>
    <p:sldLayoutId id="2147484167" r:id="rId220"/>
    <p:sldLayoutId id="2147484168" r:id="rId221"/>
    <p:sldLayoutId id="2147484169" r:id="rId222"/>
    <p:sldLayoutId id="2147484170" r:id="rId223"/>
    <p:sldLayoutId id="2147484171" r:id="rId224"/>
    <p:sldLayoutId id="2147484172" r:id="rId225"/>
    <p:sldLayoutId id="2147484173" r:id="rId226"/>
    <p:sldLayoutId id="2147484174" r:id="rId227"/>
    <p:sldLayoutId id="2147484175" r:id="rId228"/>
    <p:sldLayoutId id="2147484176" r:id="rId229"/>
    <p:sldLayoutId id="2147484177" r:id="rId230"/>
    <p:sldLayoutId id="2147484178" r:id="rId231"/>
    <p:sldLayoutId id="2147484179" r:id="rId232"/>
    <p:sldLayoutId id="2147484180" r:id="rId233"/>
    <p:sldLayoutId id="2147484181" r:id="rId234"/>
    <p:sldLayoutId id="2147484182" r:id="rId235"/>
    <p:sldLayoutId id="2147484183" r:id="rId236"/>
    <p:sldLayoutId id="2147484184" r:id="rId237"/>
    <p:sldLayoutId id="2147484185" r:id="rId238"/>
    <p:sldLayoutId id="2147484186" r:id="rId239"/>
    <p:sldLayoutId id="2147484187" r:id="rId240"/>
    <p:sldLayoutId id="2147484188" r:id="rId241"/>
    <p:sldLayoutId id="2147484189" r:id="rId242"/>
    <p:sldLayoutId id="2147484190" r:id="rId243"/>
    <p:sldLayoutId id="2147484191" r:id="rId244"/>
    <p:sldLayoutId id="2147484192" r:id="rId245"/>
    <p:sldLayoutId id="2147484193" r:id="rId246"/>
    <p:sldLayoutId id="2147484194" r:id="rId247"/>
    <p:sldLayoutId id="2147484195" r:id="rId248"/>
    <p:sldLayoutId id="2147484196" r:id="rId249"/>
    <p:sldLayoutId id="2147484197" r:id="rId250"/>
    <p:sldLayoutId id="2147484198" r:id="rId251"/>
    <p:sldLayoutId id="2147484199" r:id="rId252"/>
    <p:sldLayoutId id="2147484200" r:id="rId253"/>
    <p:sldLayoutId id="2147484201" r:id="rId254"/>
    <p:sldLayoutId id="2147484202" r:id="rId255"/>
    <p:sldLayoutId id="2147484203" r:id="rId256"/>
    <p:sldLayoutId id="2147484204" r:id="rId257"/>
    <p:sldLayoutId id="2147484205" r:id="rId258"/>
    <p:sldLayoutId id="2147484206" r:id="rId259"/>
    <p:sldLayoutId id="2147484207" r:id="rId260"/>
    <p:sldLayoutId id="2147484208" r:id="rId261"/>
    <p:sldLayoutId id="2147484209" r:id="rId26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000000"/>
          </p15:clr>
        </p15:guide>
        <p15:guide id="2" orient="horz" pos="3974">
          <p15:clr>
            <a:srgbClr val="000000"/>
          </p15:clr>
        </p15:guide>
        <p15:guide id="3" orient="horz" pos="2160">
          <p15:clr>
            <a:srgbClr val="000000"/>
          </p15:clr>
        </p15:guide>
        <p15:guide id="4" pos="3840">
          <p15:clr>
            <a:srgbClr val="000000"/>
          </p15:clr>
        </p15:guide>
        <p15:guide id="5" pos="211">
          <p15:clr>
            <a:srgbClr val="000000"/>
          </p15:clr>
        </p15:guide>
        <p15:guide id="6" pos="7469">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8.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8.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mailto:scott.gray@health.mo.gov" TargetMode="External"/><Relationship Id="rId2" Type="http://schemas.openxmlformats.org/officeDocument/2006/relationships/notesSlide" Target="../notesSlides/notesSlide33.xml"/><Relationship Id="rId1" Type="http://schemas.openxmlformats.org/officeDocument/2006/relationships/slideLayout" Target="../slideLayouts/slideLayout8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6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2268351" y="3584592"/>
            <a:ext cx="7677102" cy="1508105"/>
          </a:xfrm>
          <a:prstGeom prst="rect">
            <a:avLst/>
          </a:prstGeom>
          <a:noFill/>
        </p:spPr>
        <p:txBody>
          <a:bodyPr wrap="none" rtlCol="0">
            <a:spAutoFit/>
          </a:bodyPr>
          <a:lstStyle/>
          <a:p>
            <a:pPr algn="ctr"/>
            <a:r>
              <a:rPr lang="en-MY" sz="5200" dirty="0">
                <a:latin typeface="+mj-lt"/>
              </a:rPr>
              <a:t>Financial Procedures</a:t>
            </a:r>
          </a:p>
          <a:p>
            <a:pPr algn="ctr"/>
            <a:endParaRPr lang="en-MY" sz="1400" dirty="0">
              <a:latin typeface="+mj-lt"/>
            </a:endParaRPr>
          </a:p>
          <a:p>
            <a:pPr algn="ctr"/>
            <a:r>
              <a:rPr lang="en-MY" sz="2600" dirty="0">
                <a:latin typeface="+mj-lt"/>
              </a:rPr>
              <a:t>Spring 2025</a:t>
            </a:r>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1454027" y="4476383"/>
            <a:ext cx="9376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2821380" y="5273313"/>
            <a:ext cx="6571030" cy="707886"/>
          </a:xfrm>
          <a:prstGeom prst="rect">
            <a:avLst/>
          </a:prstGeom>
          <a:noFill/>
        </p:spPr>
        <p:txBody>
          <a:bodyPr wrap="none" rtlCol="0">
            <a:spAutoFit/>
          </a:bodyPr>
          <a:lstStyle/>
          <a:p>
            <a:pPr algn="ctr"/>
            <a:r>
              <a:rPr lang="en-MY" sz="4000" b="1" dirty="0"/>
              <a:t>LPHA Regional Meeting</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CEB31-A71E-F695-90CC-8B66CF371FC4}"/>
              </a:ext>
            </a:extLst>
          </p:cNvPr>
          <p:cNvPicPr>
            <a:picLocks noChangeAspect="1"/>
          </p:cNvPicPr>
          <p:nvPr/>
        </p:nvPicPr>
        <p:blipFill>
          <a:blip r:embed="rId3"/>
          <a:stretch>
            <a:fillRect/>
          </a:stretch>
        </p:blipFill>
        <p:spPr>
          <a:xfrm>
            <a:off x="4860653" y="976861"/>
            <a:ext cx="2470693" cy="2452139"/>
          </a:xfrm>
          <a:prstGeom prst="rect">
            <a:avLst/>
          </a:prstGeom>
        </p:spPr>
      </p:pic>
      <p:sp>
        <p:nvSpPr>
          <p:cNvPr id="6" name="TextBox 5">
            <a:extLst>
              <a:ext uri="{FF2B5EF4-FFF2-40B4-BE49-F238E27FC236}">
                <a16:creationId xmlns:a16="http://schemas.microsoft.com/office/drawing/2014/main" id="{59E0FE1A-20C2-0D1B-E3E5-DA8538CF5A19}"/>
              </a:ext>
            </a:extLst>
          </p:cNvPr>
          <p:cNvSpPr txBox="1"/>
          <p:nvPr/>
        </p:nvSpPr>
        <p:spPr>
          <a:xfrm>
            <a:off x="4931124" y="1510432"/>
            <a:ext cx="232975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FFFFF"/>
                </a:solidFill>
                <a:effectLst/>
                <a:uLnTx/>
                <a:uFillTx/>
                <a:latin typeface="Montserrat"/>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600" b="1" dirty="0">
                <a:solidFill>
                  <a:srgbClr val="FFFFFF"/>
                </a:solidFill>
                <a:latin typeface="Montserrat"/>
              </a:rPr>
              <a:t>GOAL</a:t>
            </a:r>
            <a:endParaRPr kumimoji="0" lang="en-US" sz="4600" b="1" i="0" u="none" strike="noStrike" kern="1200" cap="none" spc="0" normalizeH="0" baseline="0" noProof="0" dirty="0">
              <a:ln>
                <a:noFill/>
              </a:ln>
              <a:solidFill>
                <a:srgbClr val="FFFFFF"/>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9829F096-7506-63B6-BD75-FFF1CEAB7CAB}"/>
              </a:ext>
            </a:extLst>
          </p:cNvPr>
          <p:cNvSpPr/>
          <p:nvPr/>
        </p:nvSpPr>
        <p:spPr>
          <a:xfrm>
            <a:off x="1" y="6529"/>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SUBRECIPIENT MONITORING</a:t>
            </a:r>
          </a:p>
        </p:txBody>
      </p:sp>
      <p:sp>
        <p:nvSpPr>
          <p:cNvPr id="7" name="TextBox 6">
            <a:extLst>
              <a:ext uri="{FF2B5EF4-FFF2-40B4-BE49-F238E27FC236}">
                <a16:creationId xmlns:a16="http://schemas.microsoft.com/office/drawing/2014/main" id="{5D651930-9A19-5DB8-13EE-72EF1F85C833}"/>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10</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2" name="Rectangle 1">
            <a:extLst>
              <a:ext uri="{FF2B5EF4-FFF2-40B4-BE49-F238E27FC236}">
                <a16:creationId xmlns:a16="http://schemas.microsoft.com/office/drawing/2014/main" id="{3909CC3A-CAF7-9715-E711-387762617CD4}"/>
              </a:ext>
            </a:extLst>
          </p:cNvPr>
          <p:cNvSpPr/>
          <p:nvPr/>
        </p:nvSpPr>
        <p:spPr>
          <a:xfrm>
            <a:off x="3246634" y="3962571"/>
            <a:ext cx="5698730" cy="1508105"/>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97000"/>
                  <a:lumOff val="3000"/>
                </a:schemeClr>
              </a:gs>
              <a:gs pos="100000">
                <a:schemeClr val="accent5"/>
              </a:gs>
            </a:gsLst>
            <a:lin ang="5400000" scaled="1"/>
            <a:tileRect/>
          </a:gradFill>
          <a:scene3d>
            <a:camera prst="isometricOffAxis1Right"/>
            <a:lightRig rig="threePt" dir="t"/>
          </a:scene3d>
        </p:spPr>
        <p:txBody>
          <a:bodyPr wrap="square">
            <a:spAutoFit/>
          </a:bodyPr>
          <a:lstStyle/>
          <a:p>
            <a:pPr algn="ctr"/>
            <a:r>
              <a:rPr lang="en-US" sz="4600" b="1" i="1" dirty="0">
                <a:solidFill>
                  <a:schemeClr val="accent4"/>
                </a:solidFill>
              </a:rPr>
              <a:t>REASONABLE ASSURANCE</a:t>
            </a:r>
          </a:p>
        </p:txBody>
      </p:sp>
    </p:spTree>
    <p:extLst>
      <p:ext uri="{BB962C8B-B14F-4D97-AF65-F5344CB8AC3E}">
        <p14:creationId xmlns:p14="http://schemas.microsoft.com/office/powerpoint/2010/main" val="29380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3529F-5301-0038-0D54-E10224B64739}"/>
              </a:ext>
            </a:extLst>
          </p:cNvPr>
          <p:cNvSpPr txBox="1"/>
          <p:nvPr/>
        </p:nvSpPr>
        <p:spPr>
          <a:xfrm>
            <a:off x="0" y="938719"/>
            <a:ext cx="12192000" cy="33547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High, but not absolute level of assurance</a:t>
            </a:r>
          </a:p>
          <a:p>
            <a:pPr marR="0" lvl="0" algn="l" defTabSz="914400" rtl="0" eaLnBrk="1" fontAlgn="auto" latinLnBrk="0" hangingPunct="1">
              <a:lnSpc>
                <a:spcPct val="100000"/>
              </a:lnSpc>
              <a:spcBef>
                <a:spcPts val="0"/>
              </a:spcBef>
              <a:spcAft>
                <a:spcPts val="0"/>
              </a:spcAft>
              <a:buClrTx/>
              <a:buSzTx/>
              <a:tabLst/>
              <a:defRPr/>
            </a:pPr>
            <a:endParaRPr kumimoji="0" lang="en-US" sz="6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12169"/>
              </a:solidFill>
              <a:effectLst/>
              <a:uLnTx/>
              <a:uFillTx/>
              <a:latin typeface="Montserra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Absolute assurance is not attainable due to factors such as: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Inherent limitations of internal controls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Impractical to see everything every time</a:t>
            </a:r>
          </a:p>
        </p:txBody>
      </p:sp>
      <p:sp>
        <p:nvSpPr>
          <p:cNvPr id="5" name="Rectangle 4">
            <a:extLst>
              <a:ext uri="{FF2B5EF4-FFF2-40B4-BE49-F238E27FC236}">
                <a16:creationId xmlns:a16="http://schemas.microsoft.com/office/drawing/2014/main" id="{4C36F07E-FC6E-1098-04ED-E93B8DD8F387}"/>
              </a:ext>
            </a:extLst>
          </p:cNvPr>
          <p:cNvSpPr/>
          <p:nvPr/>
        </p:nvSpPr>
        <p:spPr>
          <a:xfrm>
            <a:off x="1" y="0"/>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REASONABLE ASSURANCE</a:t>
            </a:r>
          </a:p>
        </p:txBody>
      </p:sp>
      <p:sp>
        <p:nvSpPr>
          <p:cNvPr id="6" name="TextBox 5">
            <a:extLst>
              <a:ext uri="{FF2B5EF4-FFF2-40B4-BE49-F238E27FC236}">
                <a16:creationId xmlns:a16="http://schemas.microsoft.com/office/drawing/2014/main" id="{13DFDC83-FDA7-CEB7-CCEA-D94F1FDCB5C7}"/>
              </a:ext>
            </a:extLst>
          </p:cNvPr>
          <p:cNvSpPr txBox="1"/>
          <p:nvPr/>
        </p:nvSpPr>
        <p:spPr>
          <a:xfrm>
            <a:off x="0" y="4339651"/>
            <a:ext cx="12192000"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Reasonable Person Standard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Someone that uses the same level of care and caution that a </a:t>
            </a:r>
            <a:r>
              <a:rPr lang="en-US" sz="4000" noProof="0" dirty="0">
                <a:solidFill>
                  <a:srgbClr val="012169"/>
                </a:solidFill>
                <a:latin typeface="Montserrat"/>
              </a:rPr>
              <a:t>typical (prudent)</a:t>
            </a:r>
            <a:r>
              <a:rPr kumimoji="0" lang="en-US" sz="4000" b="0" i="0" u="none" strike="noStrike" kern="1200" cap="none" spc="0" normalizeH="0" baseline="0" noProof="0" dirty="0">
                <a:ln>
                  <a:noFill/>
                </a:ln>
                <a:solidFill>
                  <a:srgbClr val="012169"/>
                </a:solidFill>
                <a:effectLst/>
                <a:uLnTx/>
                <a:uFillTx/>
                <a:latin typeface="Montserrat"/>
                <a:ea typeface="+mn-ea"/>
                <a:cs typeface="+mn-cs"/>
              </a:rPr>
              <a:t> person would in the same situation</a:t>
            </a:r>
          </a:p>
        </p:txBody>
      </p:sp>
      <p:sp>
        <p:nvSpPr>
          <p:cNvPr id="3" name="TextBox 2">
            <a:extLst>
              <a:ext uri="{FF2B5EF4-FFF2-40B4-BE49-F238E27FC236}">
                <a16:creationId xmlns:a16="http://schemas.microsoft.com/office/drawing/2014/main" id="{5A8AF7C8-9487-18BE-D3A2-6FEC4CB5D917}"/>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11</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35879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36F07E-FC6E-1098-04ED-E93B8DD8F387}"/>
              </a:ext>
            </a:extLst>
          </p:cNvPr>
          <p:cNvSpPr/>
          <p:nvPr/>
        </p:nvSpPr>
        <p:spPr>
          <a:xfrm>
            <a:off x="1" y="0"/>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REASONABLE ASSURANCE</a:t>
            </a:r>
          </a:p>
        </p:txBody>
      </p:sp>
      <p:sp>
        <p:nvSpPr>
          <p:cNvPr id="8" name="TextBox 7">
            <a:extLst>
              <a:ext uri="{FF2B5EF4-FFF2-40B4-BE49-F238E27FC236}">
                <a16:creationId xmlns:a16="http://schemas.microsoft.com/office/drawing/2014/main" id="{209C5649-A5D2-6EA5-1A28-3D08B658A192}"/>
              </a:ext>
            </a:extLst>
          </p:cNvPr>
          <p:cNvSpPr txBox="1"/>
          <p:nvPr/>
        </p:nvSpPr>
        <p:spPr>
          <a:xfrm>
            <a:off x="0" y="1445649"/>
            <a:ext cx="12192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12169"/>
                </a:solidFill>
                <a:effectLst/>
                <a:uLnTx/>
                <a:uFillTx/>
                <a:latin typeface="Montserrat"/>
                <a:ea typeface="+mn-ea"/>
                <a:cs typeface="+mn-cs"/>
              </a:rPr>
              <a:t>	</a:t>
            </a:r>
            <a:r>
              <a:rPr kumimoji="0" lang="en-US" sz="4000" b="0" i="0" u="none" strike="noStrike" kern="1200" cap="none" spc="0" normalizeH="0" baseline="0" noProof="0" dirty="0">
                <a:ln>
                  <a:noFill/>
                </a:ln>
                <a:solidFill>
                  <a:srgbClr val="012169"/>
                </a:solidFill>
                <a:effectLst/>
                <a:uLnTx/>
                <a:uFillTx/>
                <a:latin typeface="Montserrat"/>
                <a:ea typeface="+mn-ea"/>
                <a:cs typeface="+mn-cs"/>
              </a:rPr>
              <a:t>CAN BE CONCLUDED BASED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THE </a:t>
            </a:r>
            <a:r>
              <a:rPr lang="en-US" sz="4000" dirty="0">
                <a:solidFill>
                  <a:srgbClr val="012169"/>
                </a:solidFill>
                <a:latin typeface="Montserrat"/>
              </a:rPr>
              <a:t>WORK PERFORMED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12169"/>
                </a:solidFill>
                <a:latin typeface="Montserrat"/>
              </a:rPr>
              <a:t>BY THE </a:t>
            </a:r>
            <a:r>
              <a:rPr kumimoji="0" lang="en-US" sz="4000" b="0" i="0" u="none" strike="noStrike" kern="1200" cap="none" spc="0" normalizeH="0" baseline="0" noProof="0" dirty="0">
                <a:ln>
                  <a:noFill/>
                </a:ln>
                <a:solidFill>
                  <a:srgbClr val="012169"/>
                </a:solidFill>
                <a:effectLst/>
                <a:uLnTx/>
                <a:uFillTx/>
                <a:latin typeface="Montserrat"/>
                <a:ea typeface="+mn-ea"/>
                <a:cs typeface="+mn-cs"/>
              </a:rPr>
              <a:t>SUBRECIPIENT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AND THE 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2169"/>
                </a:solidFill>
                <a:effectLst/>
                <a:uLnTx/>
                <a:uFillTx/>
                <a:latin typeface="Montserrat"/>
                <a:ea typeface="+mn-ea"/>
                <a:cs typeface="+mn-cs"/>
              </a:rPr>
              <a:t>THE MONITOR DOES THROUGH</a:t>
            </a:r>
          </a:p>
        </p:txBody>
      </p:sp>
      <p:sp>
        <p:nvSpPr>
          <p:cNvPr id="12" name="Rectangle: Rounded Corners 11">
            <a:extLst>
              <a:ext uri="{FF2B5EF4-FFF2-40B4-BE49-F238E27FC236}">
                <a16:creationId xmlns:a16="http://schemas.microsoft.com/office/drawing/2014/main" id="{3E92A5F7-A729-6D5F-13BB-14AD281B17FA}"/>
              </a:ext>
            </a:extLst>
          </p:cNvPr>
          <p:cNvSpPr/>
          <p:nvPr/>
        </p:nvSpPr>
        <p:spPr>
          <a:xfrm>
            <a:off x="897622" y="5168845"/>
            <a:ext cx="2986480" cy="1323439"/>
          </a:xfrm>
          <a:prstGeom prst="round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INTERVIEWS</a:t>
            </a:r>
          </a:p>
        </p:txBody>
      </p:sp>
      <p:sp>
        <p:nvSpPr>
          <p:cNvPr id="13" name="Rectangle: Rounded Corners 12">
            <a:extLst>
              <a:ext uri="{FF2B5EF4-FFF2-40B4-BE49-F238E27FC236}">
                <a16:creationId xmlns:a16="http://schemas.microsoft.com/office/drawing/2014/main" id="{201ABB2A-C505-AC8A-1BA2-DA9E64272D8E}"/>
              </a:ext>
            </a:extLst>
          </p:cNvPr>
          <p:cNvSpPr/>
          <p:nvPr/>
        </p:nvSpPr>
        <p:spPr>
          <a:xfrm>
            <a:off x="4454553" y="5168845"/>
            <a:ext cx="2986480" cy="1323439"/>
          </a:xfrm>
          <a:prstGeom prst="round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OBSERVATIONS</a:t>
            </a:r>
          </a:p>
        </p:txBody>
      </p:sp>
      <p:sp>
        <p:nvSpPr>
          <p:cNvPr id="14" name="Rectangle: Rounded Corners 13">
            <a:extLst>
              <a:ext uri="{FF2B5EF4-FFF2-40B4-BE49-F238E27FC236}">
                <a16:creationId xmlns:a16="http://schemas.microsoft.com/office/drawing/2014/main" id="{67CD1C36-F659-5B65-8BD9-07C113D87407}"/>
              </a:ext>
            </a:extLst>
          </p:cNvPr>
          <p:cNvSpPr/>
          <p:nvPr/>
        </p:nvSpPr>
        <p:spPr>
          <a:xfrm>
            <a:off x="8036651" y="5168845"/>
            <a:ext cx="2986480" cy="1323439"/>
          </a:xfrm>
          <a:prstGeom prst="round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REVIEWS</a:t>
            </a:r>
          </a:p>
        </p:txBody>
      </p:sp>
      <p:sp>
        <p:nvSpPr>
          <p:cNvPr id="2" name="TextBox 1">
            <a:extLst>
              <a:ext uri="{FF2B5EF4-FFF2-40B4-BE49-F238E27FC236}">
                <a16:creationId xmlns:a16="http://schemas.microsoft.com/office/drawing/2014/main" id="{2FFEE46A-EF49-E680-3AA1-EA26A7C42989}"/>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12</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9147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8796EE-A06B-460B-AA0C-C8B6C686AB27}"/>
              </a:ext>
            </a:extLst>
          </p:cNvPr>
          <p:cNvSpPr/>
          <p:nvPr/>
        </p:nvSpPr>
        <p:spPr>
          <a:xfrm>
            <a:off x="0" y="315311"/>
            <a:ext cx="12192000" cy="6542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1987343" y="2951166"/>
            <a:ext cx="8217313" cy="1908215"/>
          </a:xfrm>
          <a:prstGeom prst="rect">
            <a:avLst/>
          </a:prstGeom>
          <a:noFill/>
        </p:spPr>
        <p:txBody>
          <a:bodyPr wrap="none" rtlCol="0">
            <a:spAutoFit/>
          </a:bodyPr>
          <a:lstStyle/>
          <a:p>
            <a:pPr algn="ctr"/>
            <a:r>
              <a:rPr lang="en-MY" sz="5200" dirty="0">
                <a:latin typeface="+mj-lt"/>
              </a:rPr>
              <a:t>Important Changes to </a:t>
            </a:r>
          </a:p>
          <a:p>
            <a:pPr algn="ctr"/>
            <a:r>
              <a:rPr lang="en-MY" sz="5200" dirty="0">
                <a:latin typeface="+mj-lt"/>
              </a:rPr>
              <a:t>Financial Procedures</a:t>
            </a:r>
          </a:p>
          <a:p>
            <a:pPr algn="ctr"/>
            <a:endParaRPr lang="en-MY" sz="1400" dirty="0">
              <a:latin typeface="+mj-lt"/>
            </a:endParaRPr>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1407953" y="4528934"/>
            <a:ext cx="9376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1407953" y="4654217"/>
            <a:ext cx="9376094" cy="477054"/>
          </a:xfrm>
          <a:prstGeom prst="rect">
            <a:avLst/>
          </a:prstGeom>
          <a:noFill/>
        </p:spPr>
        <p:txBody>
          <a:bodyPr wrap="square" rtlCol="0">
            <a:spAutoFit/>
          </a:bodyPr>
          <a:lstStyle/>
          <a:p>
            <a:pPr algn="ctr"/>
            <a:r>
              <a:rPr lang="en-MY" sz="2500" b="1" dirty="0"/>
              <a:t>Effective on new cost reimbursement contracts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0370" y="-81649"/>
            <a:ext cx="2883853" cy="2883853"/>
          </a:xfrm>
          <a:prstGeom prst="rect">
            <a:avLst/>
          </a:prstGeom>
        </p:spPr>
      </p:pic>
      <p:sp>
        <p:nvSpPr>
          <p:cNvPr id="8" name="TextBox 7">
            <a:extLst>
              <a:ext uri="{FF2B5EF4-FFF2-40B4-BE49-F238E27FC236}">
                <a16:creationId xmlns:a16="http://schemas.microsoft.com/office/drawing/2014/main" id="{39468B59-A488-B892-D633-2B3B3AB1D35D}"/>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13</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13612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A9987451-7BE3-FE53-0331-94508AE11280}"/>
              </a:ext>
            </a:extLst>
          </p:cNvPr>
          <p:cNvSpPr/>
          <p:nvPr/>
        </p:nvSpPr>
        <p:spPr>
          <a:xfrm>
            <a:off x="735725" y="941198"/>
            <a:ext cx="5183439" cy="1581173"/>
          </a:xfrm>
          <a:prstGeom prst="roundRect">
            <a:avLst>
              <a:gd name="adj" fmla="val 22793"/>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w="19050">
            <a:no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0824BB-3DD6-4D99-A86E-61984FAA21C2}"/>
              </a:ext>
            </a:extLst>
          </p:cNvPr>
          <p:cNvSpPr>
            <a:spLocks noGrp="1"/>
          </p:cNvSpPr>
          <p:nvPr>
            <p:ph type="title"/>
          </p:nvPr>
        </p:nvSpPr>
        <p:spPr>
          <a:xfrm>
            <a:off x="0" y="40003"/>
            <a:ext cx="12192000" cy="886732"/>
          </a:xfrm>
        </p:spPr>
        <p:txBody>
          <a:bodyPr/>
          <a:lstStyle/>
          <a:p>
            <a:r>
              <a:rPr lang="en-MY" sz="5500" b="1" dirty="0">
                <a:solidFill>
                  <a:schemeClr val="accent2"/>
                </a:solidFill>
                <a:latin typeface="Calibri" panose="020F0502020204030204" pitchFamily="34" charset="0"/>
                <a:cs typeface="Calibri" panose="020F0502020204030204" pitchFamily="34" charset="0"/>
              </a:rPr>
              <a:t>GOALS</a:t>
            </a:r>
          </a:p>
        </p:txBody>
      </p:sp>
      <p:sp>
        <p:nvSpPr>
          <p:cNvPr id="5" name="Rectangle: Rounded Corners 4">
            <a:extLst>
              <a:ext uri="{FF2B5EF4-FFF2-40B4-BE49-F238E27FC236}">
                <a16:creationId xmlns:a16="http://schemas.microsoft.com/office/drawing/2014/main" id="{3F0CD067-5AB0-FDE0-EA51-9EB995F5A008}"/>
              </a:ext>
            </a:extLst>
          </p:cNvPr>
          <p:cNvSpPr/>
          <p:nvPr/>
        </p:nvSpPr>
        <p:spPr>
          <a:xfrm>
            <a:off x="1116721" y="3429000"/>
            <a:ext cx="9958553" cy="177479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w="19050">
            <a:no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DHSS HAS UPDATED</a:t>
            </a:r>
          </a:p>
          <a:p>
            <a:pPr algn="ctr"/>
            <a:r>
              <a:rPr lang="en-US" sz="2400" dirty="0">
                <a:solidFill>
                  <a:schemeClr val="bg2"/>
                </a:solidFill>
              </a:rPr>
              <a:t>contract language, budget procedures, invoice procedures, and internal policies to ensure proper management and accountability of funds passed through to subrecipients</a:t>
            </a:r>
          </a:p>
        </p:txBody>
      </p:sp>
      <p:sp>
        <p:nvSpPr>
          <p:cNvPr id="10" name="Rectangle 9">
            <a:extLst>
              <a:ext uri="{FF2B5EF4-FFF2-40B4-BE49-F238E27FC236}">
                <a16:creationId xmlns:a16="http://schemas.microsoft.com/office/drawing/2014/main" id="{96047F98-F845-988A-EDA6-155AC4081F8B}"/>
              </a:ext>
            </a:extLst>
          </p:cNvPr>
          <p:cNvSpPr/>
          <p:nvPr/>
        </p:nvSpPr>
        <p:spPr>
          <a:xfrm>
            <a:off x="735725" y="1075821"/>
            <a:ext cx="5236427" cy="1446550"/>
          </a:xfrm>
          <a:prstGeom prst="rect">
            <a:avLst/>
          </a:prstGeom>
        </p:spPr>
        <p:txBody>
          <a:bodyPr wrap="square">
            <a:spAutoFit/>
          </a:bodyPr>
          <a:lstStyle/>
          <a:p>
            <a:pPr algn="ctr"/>
            <a:r>
              <a:rPr lang="en-MY" sz="2200" b="1" dirty="0">
                <a:solidFill>
                  <a:schemeClr val="bg2"/>
                </a:solidFill>
                <a:ea typeface="Open Sans SemiBold" panose="020B0706030804020204" pitchFamily="34" charset="0"/>
                <a:cs typeface="Open Sans SemiBold" panose="020B0706030804020204" pitchFamily="34" charset="0"/>
              </a:rPr>
              <a:t>INCREASE AWARENESS TO </a:t>
            </a:r>
          </a:p>
          <a:p>
            <a:pPr algn="ctr"/>
            <a:r>
              <a:rPr lang="en-MY" sz="2200" b="1" dirty="0">
                <a:solidFill>
                  <a:schemeClr val="bg2"/>
                </a:solidFill>
                <a:ea typeface="Open Sans SemiBold" panose="020B0706030804020204" pitchFamily="34" charset="0"/>
                <a:cs typeface="Open Sans SemiBold" panose="020B0706030804020204" pitchFamily="34" charset="0"/>
              </a:rPr>
              <a:t>DHSS AND LPHA TEAMS </a:t>
            </a:r>
          </a:p>
          <a:p>
            <a:pPr algn="ctr"/>
            <a:r>
              <a:rPr lang="en-MY" sz="2200" dirty="0">
                <a:solidFill>
                  <a:schemeClr val="bg2"/>
                </a:solidFill>
                <a:ea typeface="Open Sans SemiBold" panose="020B0706030804020204" pitchFamily="34" charset="0"/>
                <a:cs typeface="Open Sans SemiBold" panose="020B0706030804020204" pitchFamily="34" charset="0"/>
              </a:rPr>
              <a:t>about compliance requirements  for receiving and managing funds </a:t>
            </a:r>
          </a:p>
        </p:txBody>
      </p:sp>
      <p:sp>
        <p:nvSpPr>
          <p:cNvPr id="11" name="Rectangle: Rounded Corners 10">
            <a:extLst>
              <a:ext uri="{FF2B5EF4-FFF2-40B4-BE49-F238E27FC236}">
                <a16:creationId xmlns:a16="http://schemas.microsoft.com/office/drawing/2014/main" id="{0FB12C3A-5747-DC7C-9920-ED21896CE565}"/>
              </a:ext>
            </a:extLst>
          </p:cNvPr>
          <p:cNvSpPr/>
          <p:nvPr/>
        </p:nvSpPr>
        <p:spPr>
          <a:xfrm>
            <a:off x="6219849" y="903375"/>
            <a:ext cx="5355296" cy="161717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w="19050">
            <a:no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0F7D0E-CDC6-B9C8-F015-7EDA4189E34F}"/>
              </a:ext>
            </a:extLst>
          </p:cNvPr>
          <p:cNvSpPr/>
          <p:nvPr/>
        </p:nvSpPr>
        <p:spPr>
          <a:xfrm>
            <a:off x="6219849" y="980212"/>
            <a:ext cx="5355296" cy="1569660"/>
          </a:xfrm>
          <a:prstGeom prst="rect">
            <a:avLst/>
          </a:prstGeom>
        </p:spPr>
        <p:txBody>
          <a:bodyPr wrap="square">
            <a:spAutoFit/>
          </a:bodyPr>
          <a:lstStyle/>
          <a:p>
            <a:pPr algn="ctr"/>
            <a:r>
              <a:rPr lang="en-MY" sz="2400" b="1" dirty="0">
                <a:solidFill>
                  <a:schemeClr val="bg2"/>
                </a:solidFill>
                <a:ea typeface="Open Sans SemiBold" panose="020B0706030804020204" pitchFamily="34" charset="0"/>
                <a:cs typeface="Arial" panose="020B0604020202020204" pitchFamily="34" charset="0"/>
              </a:rPr>
              <a:t> REFINE PROCESSESS</a:t>
            </a:r>
          </a:p>
          <a:p>
            <a:pPr algn="ctr"/>
            <a:r>
              <a:rPr lang="en-MY" sz="2400" dirty="0">
                <a:solidFill>
                  <a:schemeClr val="bg2"/>
                </a:solidFill>
                <a:ea typeface="Open Sans SemiBold" panose="020B0706030804020204" pitchFamily="34" charset="0"/>
                <a:cs typeface="Arial" panose="020B0604020202020204" pitchFamily="34" charset="0"/>
              </a:rPr>
              <a:t>to align business operations for successful program management </a:t>
            </a:r>
          </a:p>
        </p:txBody>
      </p:sp>
      <p:sp>
        <p:nvSpPr>
          <p:cNvPr id="30" name="Title 1">
            <a:extLst>
              <a:ext uri="{FF2B5EF4-FFF2-40B4-BE49-F238E27FC236}">
                <a16:creationId xmlns:a16="http://schemas.microsoft.com/office/drawing/2014/main" id="{819C3EED-FDC3-FD4B-D0CD-34B2F8575B7D}"/>
              </a:ext>
            </a:extLst>
          </p:cNvPr>
          <p:cNvSpPr txBox="1">
            <a:spLocks/>
          </p:cNvSpPr>
          <p:nvPr/>
        </p:nvSpPr>
        <p:spPr>
          <a:xfrm>
            <a:off x="-2" y="2601701"/>
            <a:ext cx="12192000"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MY" sz="5500" b="1" dirty="0">
                <a:solidFill>
                  <a:schemeClr val="accent2"/>
                </a:solidFill>
                <a:latin typeface="Calibri" panose="020F0502020204030204" pitchFamily="34" charset="0"/>
                <a:cs typeface="Calibri" panose="020F0502020204030204" pitchFamily="34" charset="0"/>
              </a:rPr>
              <a:t>ACTIONS</a:t>
            </a:r>
          </a:p>
        </p:txBody>
      </p:sp>
      <p:sp>
        <p:nvSpPr>
          <p:cNvPr id="40" name="Rectangle: Rounded Corners 39">
            <a:extLst>
              <a:ext uri="{FF2B5EF4-FFF2-40B4-BE49-F238E27FC236}">
                <a16:creationId xmlns:a16="http://schemas.microsoft.com/office/drawing/2014/main" id="{0F7259AD-8BCA-06A6-D44A-3A359AE8F77D}"/>
              </a:ext>
            </a:extLst>
          </p:cNvPr>
          <p:cNvSpPr/>
          <p:nvPr/>
        </p:nvSpPr>
        <p:spPr>
          <a:xfrm>
            <a:off x="246285" y="5400210"/>
            <a:ext cx="5725867" cy="1269625"/>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w="19050">
            <a:no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DHSS IS INCREASING </a:t>
            </a:r>
          </a:p>
          <a:p>
            <a:pPr algn="ctr"/>
            <a:r>
              <a:rPr lang="en-US" sz="2400" dirty="0">
                <a:solidFill>
                  <a:schemeClr val="bg2"/>
                </a:solidFill>
              </a:rPr>
              <a:t>oversight on budgets and invoices for reimbursement </a:t>
            </a:r>
          </a:p>
        </p:txBody>
      </p:sp>
      <p:sp>
        <p:nvSpPr>
          <p:cNvPr id="3" name="Rectangle: Rounded Corners 2">
            <a:extLst>
              <a:ext uri="{FF2B5EF4-FFF2-40B4-BE49-F238E27FC236}">
                <a16:creationId xmlns:a16="http://schemas.microsoft.com/office/drawing/2014/main" id="{E9F85EC4-B7C4-11C2-3F7A-FF3D7404CF84}"/>
              </a:ext>
            </a:extLst>
          </p:cNvPr>
          <p:cNvSpPr/>
          <p:nvPr/>
        </p:nvSpPr>
        <p:spPr>
          <a:xfrm>
            <a:off x="6219849" y="5400210"/>
            <a:ext cx="5725867" cy="1269625"/>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w="19050">
            <a:no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DHSS IS PRESENTING </a:t>
            </a:r>
          </a:p>
          <a:p>
            <a:pPr algn="ctr"/>
            <a:r>
              <a:rPr lang="en-US" sz="2400" dirty="0">
                <a:solidFill>
                  <a:schemeClr val="bg2"/>
                </a:solidFill>
              </a:rPr>
              <a:t>to subrecipients and own internal program teams </a:t>
            </a:r>
          </a:p>
        </p:txBody>
      </p:sp>
      <p:sp>
        <p:nvSpPr>
          <p:cNvPr id="4" name="TextBox 3">
            <a:extLst>
              <a:ext uri="{FF2B5EF4-FFF2-40B4-BE49-F238E27FC236}">
                <a16:creationId xmlns:a16="http://schemas.microsoft.com/office/drawing/2014/main" id="{EBD42011-2B39-3F00-3D59-BDE026549D68}"/>
              </a:ext>
            </a:extLst>
          </p:cNvPr>
          <p:cNvSpPr txBox="1"/>
          <p:nvPr/>
        </p:nvSpPr>
        <p:spPr>
          <a:xfrm>
            <a:off x="11793086" y="64486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14</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34088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24BB-3DD6-4D99-A86E-61984FAA21C2}"/>
              </a:ext>
            </a:extLst>
          </p:cNvPr>
          <p:cNvSpPr>
            <a:spLocks noGrp="1"/>
          </p:cNvSpPr>
          <p:nvPr>
            <p:ph type="title"/>
          </p:nvPr>
        </p:nvSpPr>
        <p:spPr>
          <a:xfrm>
            <a:off x="6177571" y="73935"/>
            <a:ext cx="4979414" cy="886732"/>
          </a:xfrm>
          <a:ln>
            <a:solidFill>
              <a:schemeClr val="tx1"/>
            </a:solidFill>
          </a:ln>
        </p:spPr>
        <p:txBody>
          <a:bodyPr/>
          <a:lstStyle/>
          <a:p>
            <a:r>
              <a:rPr lang="en-MY" sz="5500" b="1" dirty="0">
                <a:solidFill>
                  <a:schemeClr val="accent5"/>
                </a:solidFill>
                <a:latin typeface="Calibri" panose="020F0502020204030204" pitchFamily="34" charset="0"/>
                <a:cs typeface="Calibri" panose="020F0502020204030204" pitchFamily="34" charset="0"/>
              </a:rPr>
              <a:t>THE WHY</a:t>
            </a:r>
          </a:p>
        </p:txBody>
      </p:sp>
      <p:sp>
        <p:nvSpPr>
          <p:cNvPr id="5" name="Oval 4">
            <a:extLst>
              <a:ext uri="{FF2B5EF4-FFF2-40B4-BE49-F238E27FC236}">
                <a16:creationId xmlns:a16="http://schemas.microsoft.com/office/drawing/2014/main" id="{358F019B-DCF0-01A2-6B84-04CA21791C51}"/>
              </a:ext>
            </a:extLst>
          </p:cNvPr>
          <p:cNvSpPr/>
          <p:nvPr/>
        </p:nvSpPr>
        <p:spPr>
          <a:xfrm>
            <a:off x="1255628" y="1252005"/>
            <a:ext cx="4903138" cy="470700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600" b="1" dirty="0">
                <a:solidFill>
                  <a:schemeClr val="bg1"/>
                </a:solidFill>
              </a:rPr>
              <a:t>Contract Language</a:t>
            </a:r>
          </a:p>
          <a:p>
            <a:pPr algn="ctr"/>
            <a:endParaRPr lang="en-MY" sz="2600" b="1" dirty="0">
              <a:solidFill>
                <a:schemeClr val="bg1"/>
              </a:solidFill>
            </a:endParaRPr>
          </a:p>
          <a:p>
            <a:pPr algn="ctr"/>
            <a:r>
              <a:rPr lang="en-MY" sz="2600" b="1" dirty="0">
                <a:solidFill>
                  <a:schemeClr val="bg1"/>
                </a:solidFill>
              </a:rPr>
              <a:t>Budget Template</a:t>
            </a:r>
          </a:p>
          <a:p>
            <a:pPr algn="ctr"/>
            <a:endParaRPr lang="en-MY" sz="2600" b="1" dirty="0">
              <a:solidFill>
                <a:schemeClr val="bg1"/>
              </a:solidFill>
            </a:endParaRPr>
          </a:p>
          <a:p>
            <a:pPr algn="ctr"/>
            <a:r>
              <a:rPr lang="en-MY" sz="2600" b="1" dirty="0">
                <a:solidFill>
                  <a:schemeClr val="bg1"/>
                </a:solidFill>
              </a:rPr>
              <a:t>Invoices</a:t>
            </a:r>
          </a:p>
          <a:p>
            <a:pPr algn="ctr"/>
            <a:endParaRPr lang="en-MY" sz="2600" b="1" dirty="0">
              <a:solidFill>
                <a:schemeClr val="bg1"/>
              </a:solidFill>
            </a:endParaRPr>
          </a:p>
          <a:p>
            <a:pPr algn="ctr"/>
            <a:r>
              <a:rPr lang="en-MY" sz="2600" b="1" dirty="0">
                <a:solidFill>
                  <a:schemeClr val="bg1"/>
                </a:solidFill>
              </a:rPr>
              <a:t>Policies</a:t>
            </a:r>
          </a:p>
        </p:txBody>
      </p:sp>
      <p:sp>
        <p:nvSpPr>
          <p:cNvPr id="8" name="Title 1">
            <a:extLst>
              <a:ext uri="{FF2B5EF4-FFF2-40B4-BE49-F238E27FC236}">
                <a16:creationId xmlns:a16="http://schemas.microsoft.com/office/drawing/2014/main" id="{5D315FC2-AF12-EB52-A779-5DA7D00B7D89}"/>
              </a:ext>
            </a:extLst>
          </p:cNvPr>
          <p:cNvSpPr txBox="1">
            <a:spLocks/>
          </p:cNvSpPr>
          <p:nvPr/>
        </p:nvSpPr>
        <p:spPr>
          <a:xfrm>
            <a:off x="1255628" y="73935"/>
            <a:ext cx="4921943" cy="886732"/>
          </a:xfrm>
          <a:prstGeom prst="rect">
            <a:avLst/>
          </a:prstGeom>
          <a:ln>
            <a:solidFill>
              <a:schemeClr val="tx1"/>
            </a:solidFill>
          </a:ln>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MY" sz="5500" b="1" dirty="0">
                <a:solidFill>
                  <a:schemeClr val="accent4"/>
                </a:solidFill>
                <a:latin typeface="Calibri" panose="020F0502020204030204" pitchFamily="34" charset="0"/>
                <a:cs typeface="Calibri" panose="020F0502020204030204" pitchFamily="34" charset="0"/>
              </a:rPr>
              <a:t>THE UPDATES</a:t>
            </a:r>
          </a:p>
        </p:txBody>
      </p:sp>
      <p:sp>
        <p:nvSpPr>
          <p:cNvPr id="9" name="Oval 8">
            <a:extLst>
              <a:ext uri="{FF2B5EF4-FFF2-40B4-BE49-F238E27FC236}">
                <a16:creationId xmlns:a16="http://schemas.microsoft.com/office/drawing/2014/main" id="{6172CB9D-C7D2-DBE8-BFDE-9F435A82839D}"/>
              </a:ext>
            </a:extLst>
          </p:cNvPr>
          <p:cNvSpPr/>
          <p:nvPr/>
        </p:nvSpPr>
        <p:spPr>
          <a:xfrm>
            <a:off x="6161913" y="1252005"/>
            <a:ext cx="4903138" cy="4707005"/>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600" b="1" dirty="0">
                <a:solidFill>
                  <a:schemeClr val="bg1"/>
                </a:solidFill>
              </a:rPr>
              <a:t>Subrecipient Support</a:t>
            </a:r>
          </a:p>
          <a:p>
            <a:pPr algn="ctr"/>
            <a:endParaRPr lang="en-MY" sz="2000" b="1" dirty="0">
              <a:solidFill>
                <a:schemeClr val="bg1"/>
              </a:solidFill>
            </a:endParaRPr>
          </a:p>
          <a:p>
            <a:pPr algn="ctr"/>
            <a:r>
              <a:rPr lang="en-MY" sz="2600" b="1" dirty="0">
                <a:solidFill>
                  <a:schemeClr val="bg1"/>
                </a:solidFill>
              </a:rPr>
              <a:t>Standardized Processes</a:t>
            </a:r>
          </a:p>
          <a:p>
            <a:pPr algn="ctr"/>
            <a:endParaRPr lang="en-MY" sz="2000" b="1" dirty="0">
              <a:solidFill>
                <a:schemeClr val="bg1"/>
              </a:solidFill>
            </a:endParaRPr>
          </a:p>
          <a:p>
            <a:pPr algn="ctr"/>
            <a:r>
              <a:rPr lang="en-MY" sz="2600" b="1" dirty="0">
                <a:solidFill>
                  <a:schemeClr val="bg1"/>
                </a:solidFill>
              </a:rPr>
              <a:t>Compliance</a:t>
            </a:r>
          </a:p>
          <a:p>
            <a:pPr algn="ctr"/>
            <a:r>
              <a:rPr lang="en-MY" sz="2600" b="1" dirty="0">
                <a:solidFill>
                  <a:schemeClr val="bg1"/>
                </a:solidFill>
              </a:rPr>
              <a:t>Requirements</a:t>
            </a:r>
          </a:p>
          <a:p>
            <a:pPr algn="ctr"/>
            <a:endParaRPr lang="en-MY" sz="2000" b="1" dirty="0">
              <a:solidFill>
                <a:schemeClr val="bg1"/>
              </a:solidFill>
            </a:endParaRPr>
          </a:p>
          <a:p>
            <a:pPr algn="ctr"/>
            <a:r>
              <a:rPr lang="en-MY" sz="2600" b="1" dirty="0">
                <a:solidFill>
                  <a:schemeClr val="bg1"/>
                </a:solidFill>
              </a:rPr>
              <a:t>Audit Preparedness</a:t>
            </a:r>
          </a:p>
        </p:txBody>
      </p:sp>
      <p:sp>
        <p:nvSpPr>
          <p:cNvPr id="10" name="Arrow: Right 9">
            <a:extLst>
              <a:ext uri="{FF2B5EF4-FFF2-40B4-BE49-F238E27FC236}">
                <a16:creationId xmlns:a16="http://schemas.microsoft.com/office/drawing/2014/main" id="{2E924C02-351B-AE7F-45AF-8FC72D592E3B}"/>
              </a:ext>
            </a:extLst>
          </p:cNvPr>
          <p:cNvSpPr/>
          <p:nvPr/>
        </p:nvSpPr>
        <p:spPr>
          <a:xfrm>
            <a:off x="5317990" y="3429000"/>
            <a:ext cx="1719161" cy="66912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DD643AA-F7D6-9AE7-BDF0-7967374C9A2E}"/>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15</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9013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200" b="1" dirty="0">
                <a:solidFill>
                  <a:schemeClr val="accent1"/>
                </a:solidFill>
                <a:latin typeface="Calibri" panose="020F0502020204030204" pitchFamily="34" charset="0"/>
                <a:cs typeface="Calibri" panose="020F0502020204030204" pitchFamily="34" charset="0"/>
              </a:rPr>
              <a:t>Contract Language</a:t>
            </a:r>
          </a:p>
        </p:txBody>
      </p:sp>
      <p:sp>
        <p:nvSpPr>
          <p:cNvPr id="3" name="TextBox 2">
            <a:extLst>
              <a:ext uri="{FF2B5EF4-FFF2-40B4-BE49-F238E27FC236}">
                <a16:creationId xmlns:a16="http://schemas.microsoft.com/office/drawing/2014/main" id="{EB230C70-69F0-8C3B-C548-671F36B02081}"/>
              </a:ext>
            </a:extLst>
          </p:cNvPr>
          <p:cNvSpPr txBox="1"/>
          <p:nvPr/>
        </p:nvSpPr>
        <p:spPr>
          <a:xfrm>
            <a:off x="472611" y="733246"/>
            <a:ext cx="11435137" cy="5201424"/>
          </a:xfrm>
          <a:prstGeom prst="rect">
            <a:avLst/>
          </a:prstGeom>
          <a:noFill/>
        </p:spPr>
        <p:txBody>
          <a:bodyPr wrap="square">
            <a:spAutoFit/>
          </a:bodyPr>
          <a:lstStyle/>
          <a:p>
            <a:r>
              <a:rPr lang="en-US" sz="2800" dirty="0"/>
              <a:t>Updates to standard contract language are currently being drafted by Office of General Counsel (legal) that includes:</a:t>
            </a:r>
          </a:p>
          <a:p>
            <a:endParaRPr lang="en-US" sz="2800" dirty="0"/>
          </a:p>
          <a:p>
            <a:pPr marL="914400" lvl="1" indent="-457200">
              <a:buFont typeface="Arial" panose="020B0604020202020204" pitchFamily="34" charset="0"/>
              <a:buChar char="•"/>
            </a:pPr>
            <a:r>
              <a:rPr lang="en-US" sz="2800" dirty="0"/>
              <a:t>Specific stated requirements for reimbursable costs including that all costs must be consistent with:</a:t>
            </a:r>
          </a:p>
          <a:p>
            <a:pPr lvl="1"/>
            <a:endParaRPr lang="en-US" sz="600" dirty="0"/>
          </a:p>
          <a:p>
            <a:pPr marL="1371600" lvl="2" indent="-457200">
              <a:buFont typeface="Wingdings" panose="05000000000000000000" pitchFamily="2" charset="2"/>
              <a:buChar char="Ø"/>
            </a:pPr>
            <a:r>
              <a:rPr lang="en-US" sz="2800" dirty="0"/>
              <a:t>Approved budget (allowing for no more than 10% of the cumulative budget deviation between budget categories) </a:t>
            </a:r>
            <a:r>
              <a:rPr lang="en-US" sz="2800" b="1" dirty="0"/>
              <a:t>(2 CFR 200.308)</a:t>
            </a:r>
          </a:p>
          <a:p>
            <a:pPr lvl="2"/>
            <a:endParaRPr lang="en-US" sz="600" dirty="0"/>
          </a:p>
          <a:p>
            <a:pPr marL="1371600" lvl="2" indent="-457200">
              <a:buFont typeface="Wingdings" panose="05000000000000000000" pitchFamily="2" charset="2"/>
              <a:buChar char="Ø"/>
            </a:pPr>
            <a:r>
              <a:rPr lang="en-US" sz="2800" dirty="0"/>
              <a:t>Approved project scope</a:t>
            </a:r>
          </a:p>
          <a:p>
            <a:pPr lvl="2"/>
            <a:endParaRPr lang="en-US" sz="600" dirty="0"/>
          </a:p>
          <a:p>
            <a:pPr marL="1371600" lvl="2" indent="-457200">
              <a:buFont typeface="Wingdings" panose="05000000000000000000" pitchFamily="2" charset="2"/>
              <a:buChar char="Ø"/>
            </a:pPr>
            <a:r>
              <a:rPr lang="en-US" sz="2800" dirty="0"/>
              <a:t>Prior approval limitations </a:t>
            </a:r>
            <a:r>
              <a:rPr lang="en-US" sz="2800" b="1" dirty="0"/>
              <a:t>(2 CFR 200.407)</a:t>
            </a:r>
          </a:p>
          <a:p>
            <a:pPr lvl="2"/>
            <a:endParaRPr lang="en-US" sz="600" dirty="0"/>
          </a:p>
          <a:p>
            <a:pPr marL="1371600" lvl="2" indent="-457200">
              <a:buFont typeface="Wingdings" panose="05000000000000000000" pitchFamily="2" charset="2"/>
              <a:buChar char="Ø"/>
            </a:pPr>
            <a:r>
              <a:rPr lang="en-US" sz="2800" dirty="0"/>
              <a:t>Invoice submission timeframe stated in the contract</a:t>
            </a:r>
          </a:p>
        </p:txBody>
      </p:sp>
      <p:sp>
        <p:nvSpPr>
          <p:cNvPr id="2" name="TextBox 1">
            <a:extLst>
              <a:ext uri="{FF2B5EF4-FFF2-40B4-BE49-F238E27FC236}">
                <a16:creationId xmlns:a16="http://schemas.microsoft.com/office/drawing/2014/main" id="{39B547D8-44E7-7C83-CB03-C1D2F807E895}"/>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16</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97805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200" b="1" dirty="0">
                <a:solidFill>
                  <a:schemeClr val="accent1"/>
                </a:solidFill>
                <a:latin typeface="Calibri" panose="020F0502020204030204" pitchFamily="34" charset="0"/>
                <a:cs typeface="Calibri" panose="020F0502020204030204" pitchFamily="34" charset="0"/>
              </a:rPr>
              <a:t>Contract</a:t>
            </a:r>
            <a:r>
              <a:rPr lang="en-US" sz="5200" b="1" dirty="0">
                <a:latin typeface="Calibri" panose="020F0502020204030204" pitchFamily="34" charset="0"/>
                <a:cs typeface="Calibri" panose="020F0502020204030204" pitchFamily="34" charset="0"/>
              </a:rPr>
              <a:t> </a:t>
            </a:r>
            <a:r>
              <a:rPr lang="en-US" sz="5200" b="1" dirty="0">
                <a:solidFill>
                  <a:schemeClr val="accent1"/>
                </a:solidFill>
                <a:latin typeface="Calibri" panose="020F0502020204030204" pitchFamily="34" charset="0"/>
                <a:cs typeface="Calibri" panose="020F0502020204030204" pitchFamily="34" charset="0"/>
              </a:rPr>
              <a:t>Language</a:t>
            </a:r>
          </a:p>
        </p:txBody>
      </p:sp>
      <p:sp>
        <p:nvSpPr>
          <p:cNvPr id="3" name="TextBox 2">
            <a:extLst>
              <a:ext uri="{FF2B5EF4-FFF2-40B4-BE49-F238E27FC236}">
                <a16:creationId xmlns:a16="http://schemas.microsoft.com/office/drawing/2014/main" id="{EB230C70-69F0-8C3B-C548-671F36B02081}"/>
              </a:ext>
            </a:extLst>
          </p:cNvPr>
          <p:cNvSpPr txBox="1"/>
          <p:nvPr/>
        </p:nvSpPr>
        <p:spPr>
          <a:xfrm>
            <a:off x="225283" y="1043731"/>
            <a:ext cx="11568701" cy="5324535"/>
          </a:xfrm>
          <a:prstGeom prst="rect">
            <a:avLst/>
          </a:prstGeom>
          <a:noFill/>
        </p:spPr>
        <p:txBody>
          <a:bodyPr wrap="square">
            <a:spAutoFit/>
          </a:bodyPr>
          <a:lstStyle/>
          <a:p>
            <a:pPr marL="914400" lvl="1" indent="-457200">
              <a:buFont typeface="Arial" panose="020B0604020202020204" pitchFamily="34" charset="0"/>
              <a:buChar char="•"/>
            </a:pPr>
            <a:r>
              <a:rPr lang="en-US" sz="2800" dirty="0"/>
              <a:t>Requirement of an itemized budget with narrative </a:t>
            </a:r>
          </a:p>
          <a:p>
            <a:pPr lvl="1"/>
            <a:r>
              <a:rPr lang="en-US" sz="2800" b="1" dirty="0"/>
              <a:t>	(2 CFR 200.302)</a:t>
            </a:r>
          </a:p>
          <a:p>
            <a:pPr lvl="1"/>
            <a:endParaRPr lang="en-US" sz="600" b="1" dirty="0"/>
          </a:p>
          <a:p>
            <a:pPr lvl="1"/>
            <a:endParaRPr lang="en-US" sz="600" b="1" dirty="0"/>
          </a:p>
          <a:p>
            <a:pPr marL="914400" lvl="1" indent="-457200">
              <a:buFont typeface="Arial" panose="020B0604020202020204" pitchFamily="34" charset="0"/>
              <a:buChar char="•"/>
            </a:pPr>
            <a:r>
              <a:rPr lang="en-US" sz="2800" dirty="0"/>
              <a:t>Attestation </a:t>
            </a:r>
            <a:r>
              <a:rPr lang="en-US" sz="2800" b="1" dirty="0"/>
              <a:t>(2 CFR 200.415) </a:t>
            </a:r>
            <a:r>
              <a:rPr lang="en-US" sz="2800" dirty="0"/>
              <a:t>added to invoices replacing the current Subrecipient Annual Financial Report (SAFR)</a:t>
            </a:r>
          </a:p>
          <a:p>
            <a:pPr lvl="1"/>
            <a:endParaRPr lang="en-US" sz="600" dirty="0"/>
          </a:p>
          <a:p>
            <a:pPr lvl="1"/>
            <a:endParaRPr lang="en-US" sz="600" dirty="0"/>
          </a:p>
          <a:p>
            <a:pPr marL="914400" lvl="1" indent="-457200">
              <a:buFont typeface="Arial" panose="020B0604020202020204" pitchFamily="34" charset="0"/>
              <a:buChar char="•"/>
            </a:pPr>
            <a:r>
              <a:rPr lang="en-US" sz="2800" dirty="0"/>
              <a:t>Increased use of “plain language” to clarify some requirements</a:t>
            </a:r>
          </a:p>
          <a:p>
            <a:pPr lvl="1"/>
            <a:endParaRPr lang="en-US" sz="600" b="1" dirty="0"/>
          </a:p>
          <a:p>
            <a:pPr lvl="1"/>
            <a:endParaRPr lang="en-US" sz="600" b="1" dirty="0"/>
          </a:p>
          <a:p>
            <a:pPr marL="914400" lvl="1" indent="-457200">
              <a:buFont typeface="Arial" panose="020B0604020202020204" pitchFamily="34" charset="0"/>
              <a:buChar char="•"/>
            </a:pPr>
            <a:r>
              <a:rPr lang="en-US" sz="2800" dirty="0"/>
              <a:t>Uniform Guidance changes (effective 10/1/2024)</a:t>
            </a:r>
          </a:p>
          <a:p>
            <a:pPr lvl="1"/>
            <a:endParaRPr lang="en-US" sz="600" dirty="0"/>
          </a:p>
          <a:p>
            <a:pPr lvl="1"/>
            <a:endParaRPr lang="en-US" sz="600" dirty="0"/>
          </a:p>
          <a:p>
            <a:pPr marL="914400" lvl="1" indent="-457200">
              <a:buFont typeface="Arial" panose="020B0604020202020204" pitchFamily="34" charset="0"/>
              <a:buChar char="•"/>
            </a:pPr>
            <a:r>
              <a:rPr lang="en-US" sz="2800" dirty="0"/>
              <a:t>Upcoming changes with: </a:t>
            </a:r>
          </a:p>
          <a:p>
            <a:pPr lvl="1"/>
            <a:endParaRPr lang="en-US" sz="600" dirty="0"/>
          </a:p>
          <a:p>
            <a:pPr marL="1371600" lvl="2" indent="-457200">
              <a:buFont typeface="Wingdings" panose="05000000000000000000" pitchFamily="2" charset="2"/>
              <a:buChar char="Ø"/>
            </a:pPr>
            <a:r>
              <a:rPr lang="en-US" sz="2800" dirty="0"/>
              <a:t>OA procurement language</a:t>
            </a:r>
          </a:p>
          <a:p>
            <a:pPr lvl="2"/>
            <a:endParaRPr lang="en-US" sz="600" dirty="0"/>
          </a:p>
          <a:p>
            <a:pPr marL="1371600" lvl="2" indent="-457200">
              <a:buFont typeface="Wingdings" panose="05000000000000000000" pitchFamily="2" charset="2"/>
              <a:buChar char="Ø"/>
            </a:pPr>
            <a:r>
              <a:rPr lang="en-US" sz="2800" dirty="0"/>
              <a:t>implementing </a:t>
            </a:r>
            <a:r>
              <a:rPr lang="en-US" sz="2800" dirty="0" err="1"/>
              <a:t>MOvers</a:t>
            </a:r>
            <a:r>
              <a:rPr lang="en-US" sz="2800" dirty="0"/>
              <a:t> system </a:t>
            </a:r>
          </a:p>
        </p:txBody>
      </p:sp>
      <p:sp>
        <p:nvSpPr>
          <p:cNvPr id="2" name="TextBox 1">
            <a:extLst>
              <a:ext uri="{FF2B5EF4-FFF2-40B4-BE49-F238E27FC236}">
                <a16:creationId xmlns:a16="http://schemas.microsoft.com/office/drawing/2014/main" id="{91ECACD4-4D40-469B-20C7-82E388D99812}"/>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17</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25808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200" b="1" dirty="0">
                <a:solidFill>
                  <a:schemeClr val="accent1"/>
                </a:solidFill>
                <a:latin typeface="Calibri" panose="020F0502020204030204" pitchFamily="34" charset="0"/>
                <a:cs typeface="Calibri" panose="020F0502020204030204" pitchFamily="34" charset="0"/>
              </a:rPr>
              <a:t>Contract Language</a:t>
            </a:r>
          </a:p>
        </p:txBody>
      </p:sp>
      <p:sp>
        <p:nvSpPr>
          <p:cNvPr id="3" name="TextBox 2">
            <a:extLst>
              <a:ext uri="{FF2B5EF4-FFF2-40B4-BE49-F238E27FC236}">
                <a16:creationId xmlns:a16="http://schemas.microsoft.com/office/drawing/2014/main" id="{EB230C70-69F0-8C3B-C548-671F36B02081}"/>
              </a:ext>
            </a:extLst>
          </p:cNvPr>
          <p:cNvSpPr txBox="1"/>
          <p:nvPr/>
        </p:nvSpPr>
        <p:spPr>
          <a:xfrm>
            <a:off x="0" y="694946"/>
            <a:ext cx="11918022" cy="6186309"/>
          </a:xfrm>
          <a:prstGeom prst="rect">
            <a:avLst/>
          </a:prstGeom>
          <a:noFill/>
        </p:spPr>
        <p:txBody>
          <a:bodyPr wrap="square">
            <a:spAutoFit/>
          </a:bodyPr>
          <a:lstStyle/>
          <a:p>
            <a:pPr marL="800100" lvl="1" indent="-342900">
              <a:buFont typeface="Arial" panose="020B0604020202020204" pitchFamily="34" charset="0"/>
              <a:buChar char="•"/>
            </a:pPr>
            <a:r>
              <a:rPr lang="en-US" sz="2400" dirty="0"/>
              <a:t>Specific stated requirements for reimbursable costs including that all costs must be consistent with:</a:t>
            </a:r>
          </a:p>
          <a:p>
            <a:pPr lvl="1"/>
            <a:endParaRPr lang="en-US" sz="600" dirty="0"/>
          </a:p>
          <a:p>
            <a:pPr marL="1257300" lvl="2" indent="-342900">
              <a:buFont typeface="Wingdings" panose="05000000000000000000" pitchFamily="2" charset="2"/>
              <a:buChar char="Ø"/>
            </a:pPr>
            <a:r>
              <a:rPr lang="en-US" sz="2400" dirty="0"/>
              <a:t>Federal funding source’s regulations</a:t>
            </a:r>
          </a:p>
          <a:p>
            <a:pPr lvl="2"/>
            <a:endParaRPr lang="en-US" sz="600" dirty="0"/>
          </a:p>
          <a:p>
            <a:pPr marL="1257300" lvl="2" indent="-342900">
              <a:buFont typeface="Wingdings" panose="05000000000000000000" pitchFamily="2" charset="2"/>
              <a:buChar char="Ø"/>
            </a:pPr>
            <a:r>
              <a:rPr lang="en-US" sz="2400" dirty="0"/>
              <a:t>Uniform Guidance Subpart E – Cost Principles </a:t>
            </a:r>
          </a:p>
          <a:p>
            <a:pPr lvl="2"/>
            <a:r>
              <a:rPr lang="en-US" sz="2400" b="1" dirty="0"/>
              <a:t>    (2 CFR 200.400 – 200.476) </a:t>
            </a:r>
          </a:p>
          <a:p>
            <a:pPr lvl="2"/>
            <a:r>
              <a:rPr lang="en-US" sz="2400" b="1" dirty="0">
                <a:solidFill>
                  <a:srgbClr val="FF0000"/>
                </a:solidFill>
                <a:highlight>
                  <a:srgbClr val="FFFF00"/>
                </a:highlight>
              </a:rPr>
              <a:t>THIS LEADS TO HIGHER LEVEL OF REASONABLE ASSURANCE</a:t>
            </a:r>
            <a:endParaRPr lang="en-US" sz="2400" b="1" dirty="0">
              <a:highlight>
                <a:srgbClr val="FFFF00"/>
              </a:highlight>
            </a:endParaRPr>
          </a:p>
          <a:p>
            <a:pPr marL="1714500" lvl="3" indent="-342900">
              <a:buFont typeface="Wingdings" panose="05000000000000000000" pitchFamily="2" charset="2"/>
              <a:buChar char="ü"/>
            </a:pPr>
            <a:r>
              <a:rPr lang="en-US" sz="2400" b="1" dirty="0"/>
              <a:t>(200.401)</a:t>
            </a:r>
            <a:r>
              <a:rPr lang="en-US" sz="2400" dirty="0"/>
              <a:t> “</a:t>
            </a:r>
            <a:r>
              <a:rPr lang="en-US" sz="2400" i="1" dirty="0"/>
              <a:t>The recipient and subrecipient must apply these principles in determining allowable costs under Federal awards.</a:t>
            </a:r>
            <a:r>
              <a:rPr lang="en-US" sz="2400" dirty="0"/>
              <a:t>”</a:t>
            </a:r>
          </a:p>
          <a:p>
            <a:pPr marL="1714500" lvl="3" indent="-342900">
              <a:buFont typeface="Wingdings" panose="05000000000000000000" pitchFamily="2" charset="2"/>
              <a:buChar char="ü"/>
            </a:pPr>
            <a:r>
              <a:rPr lang="en-US" sz="2400" i="1" dirty="0"/>
              <a:t>Basic Considerations </a:t>
            </a:r>
            <a:r>
              <a:rPr lang="en-US" sz="2400" b="1" dirty="0"/>
              <a:t>(200.402 – 200.411)</a:t>
            </a:r>
            <a:r>
              <a:rPr lang="en-US" sz="2400" dirty="0"/>
              <a:t>, including that all costs for reimbursement must be allowable (including but not limited to being reasonable, allocable, and necessary in accomplishing the deliverables of the contract).</a:t>
            </a:r>
          </a:p>
          <a:p>
            <a:pPr marL="1714500" lvl="3" indent="-342900">
              <a:buFont typeface="Wingdings" panose="05000000000000000000" pitchFamily="2" charset="2"/>
              <a:buChar char="ü"/>
            </a:pPr>
            <a:r>
              <a:rPr lang="en-US" sz="2400" i="1" dirty="0"/>
              <a:t>Direct and Indirect Costs </a:t>
            </a:r>
            <a:r>
              <a:rPr lang="en-US" sz="2400" b="1" dirty="0"/>
              <a:t>(200.412 – 200.415)</a:t>
            </a:r>
          </a:p>
          <a:p>
            <a:pPr marL="1714500" lvl="3" indent="-342900">
              <a:buFont typeface="Wingdings" panose="05000000000000000000" pitchFamily="2" charset="2"/>
              <a:buChar char="ü"/>
            </a:pPr>
            <a:r>
              <a:rPr lang="en-US" sz="2400" i="1" dirty="0"/>
              <a:t>Special Considerations for States and Local Governments </a:t>
            </a:r>
          </a:p>
          <a:p>
            <a:pPr lvl="3"/>
            <a:r>
              <a:rPr lang="en-US" sz="2400" b="1" dirty="0"/>
              <a:t>    (200.416 – 200.419)</a:t>
            </a:r>
            <a:endParaRPr lang="en-US" sz="2400" dirty="0"/>
          </a:p>
          <a:p>
            <a:pPr marL="1714500" lvl="3" indent="-342900">
              <a:buFont typeface="Wingdings" panose="05000000000000000000" pitchFamily="2" charset="2"/>
              <a:buChar char="ü"/>
            </a:pPr>
            <a:r>
              <a:rPr lang="en-US" sz="2400" i="1" dirty="0"/>
              <a:t>General Provisions for Selected Items of Cost </a:t>
            </a:r>
            <a:r>
              <a:rPr lang="en-US" sz="2400" b="1" dirty="0"/>
              <a:t>(200.420 – 200.476)</a:t>
            </a:r>
          </a:p>
        </p:txBody>
      </p:sp>
      <p:sp>
        <p:nvSpPr>
          <p:cNvPr id="2" name="TextBox 1">
            <a:extLst>
              <a:ext uri="{FF2B5EF4-FFF2-40B4-BE49-F238E27FC236}">
                <a16:creationId xmlns:a16="http://schemas.microsoft.com/office/drawing/2014/main" id="{DCA29204-3D5B-C1A6-46CF-48FE16816F94}"/>
              </a:ext>
            </a:extLst>
          </p:cNvPr>
          <p:cNvSpPr txBox="1"/>
          <p:nvPr/>
        </p:nvSpPr>
        <p:spPr>
          <a:xfrm>
            <a:off x="11484752" y="162807"/>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18</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61664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Budget with Narrative</a:t>
            </a:r>
          </a:p>
        </p:txBody>
      </p:sp>
      <p:sp>
        <p:nvSpPr>
          <p:cNvPr id="2" name="TextBox 3">
            <a:extLst>
              <a:ext uri="{FF2B5EF4-FFF2-40B4-BE49-F238E27FC236}">
                <a16:creationId xmlns:a16="http://schemas.microsoft.com/office/drawing/2014/main" id="{D5017C3F-EE80-A747-D2AF-BDD7D3DB3926}"/>
              </a:ext>
            </a:extLst>
          </p:cNvPr>
          <p:cNvSpPr txBox="1"/>
          <p:nvPr/>
        </p:nvSpPr>
        <p:spPr>
          <a:xfrm>
            <a:off x="118369" y="814037"/>
            <a:ext cx="11747060" cy="58169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900" dirty="0">
                <a:solidFill>
                  <a:srgbClr val="1F497D"/>
                </a:solidFill>
              </a:rPr>
              <a:t>For cost reimbursement contracts – now requiring an itemized budget by category with a narrative that is linked to and supports deliverables (e.g. personal services, supplies, travel, </a:t>
            </a:r>
            <a:r>
              <a:rPr lang="en-US" sz="2900" dirty="0" err="1">
                <a:solidFill>
                  <a:srgbClr val="1F497D"/>
                </a:solidFill>
              </a:rPr>
              <a:t>etc</a:t>
            </a:r>
            <a:r>
              <a:rPr lang="en-US" sz="2900" dirty="0">
                <a:solidFill>
                  <a:srgbClr val="1F497D"/>
                </a:solidFill>
              </a:rPr>
              <a:t>).</a:t>
            </a:r>
          </a:p>
          <a:p>
            <a:pPr fontAlgn="base"/>
            <a:endParaRPr lang="en-US" sz="600" dirty="0">
              <a:solidFill>
                <a:srgbClr val="1F497D"/>
              </a:solidFill>
            </a:endParaRPr>
          </a:p>
          <a:p>
            <a:pPr marL="342900" indent="-342900" fontAlgn="base">
              <a:buFont typeface="Arial" panose="020B0604020202020204" pitchFamily="34" charset="0"/>
              <a:buChar char="•"/>
            </a:pPr>
            <a:r>
              <a:rPr lang="en-US" sz="2900" dirty="0">
                <a:solidFill>
                  <a:srgbClr val="1F497D"/>
                </a:solidFill>
              </a:rPr>
              <a:t>DHSS will provide a budget file or your agency can use a system generated budget with required information. </a:t>
            </a:r>
          </a:p>
          <a:p>
            <a:pPr fontAlgn="base"/>
            <a:endParaRPr lang="en-US" sz="600" dirty="0">
              <a:solidFill>
                <a:srgbClr val="1F497D"/>
              </a:solidFill>
            </a:endParaRPr>
          </a:p>
          <a:p>
            <a:pPr marL="342900" indent="-342900" fontAlgn="base">
              <a:buFont typeface="Arial" panose="020B0604020202020204" pitchFamily="34" charset="0"/>
              <a:buChar char="•"/>
            </a:pPr>
            <a:r>
              <a:rPr lang="en-US" sz="2900" dirty="0">
                <a:solidFill>
                  <a:srgbClr val="1F497D"/>
                </a:solidFill>
              </a:rPr>
              <a:t>Provided budget file includes tabs with embedded formulas: </a:t>
            </a:r>
          </a:p>
          <a:p>
            <a:pPr fontAlgn="base"/>
            <a:endParaRPr lang="en-US" sz="600" dirty="0">
              <a:solidFill>
                <a:srgbClr val="1F497D"/>
              </a:solidFill>
            </a:endParaRPr>
          </a:p>
          <a:p>
            <a:pPr marL="914400" lvl="1" indent="-457200" fontAlgn="base">
              <a:buFont typeface="Wingdings" panose="05000000000000000000" pitchFamily="2" charset="2"/>
              <a:buChar char="Ø"/>
            </a:pPr>
            <a:r>
              <a:rPr lang="en-US" sz="2900" dirty="0">
                <a:solidFill>
                  <a:srgbClr val="1F497D"/>
                </a:solidFill>
              </a:rPr>
              <a:t>Instructions</a:t>
            </a:r>
          </a:p>
          <a:p>
            <a:pPr marL="914400" lvl="1" indent="-457200" fontAlgn="base">
              <a:buFont typeface="Wingdings" panose="05000000000000000000" pitchFamily="2" charset="2"/>
              <a:buChar char="Ø"/>
            </a:pPr>
            <a:r>
              <a:rPr lang="en-US" sz="2900" dirty="0">
                <a:solidFill>
                  <a:srgbClr val="1F497D"/>
                </a:solidFill>
              </a:rPr>
              <a:t>Budget entry </a:t>
            </a:r>
          </a:p>
          <a:p>
            <a:pPr marL="914400" lvl="1" indent="-457200" fontAlgn="base">
              <a:buFont typeface="Wingdings" panose="05000000000000000000" pitchFamily="2" charset="2"/>
              <a:buChar char="Ø"/>
            </a:pPr>
            <a:r>
              <a:rPr lang="en-US" sz="2900" dirty="0">
                <a:solidFill>
                  <a:srgbClr val="1F497D"/>
                </a:solidFill>
              </a:rPr>
              <a:t>Indirect cost calculation</a:t>
            </a:r>
          </a:p>
          <a:p>
            <a:pPr marL="914400" lvl="1" indent="-457200" fontAlgn="base">
              <a:buFont typeface="Wingdings" panose="05000000000000000000" pitchFamily="2" charset="2"/>
              <a:buChar char="Ø"/>
            </a:pPr>
            <a:r>
              <a:rPr lang="en-US" sz="2900" dirty="0">
                <a:solidFill>
                  <a:srgbClr val="1F497D"/>
                </a:solidFill>
              </a:rPr>
              <a:t>Finished budget</a:t>
            </a:r>
          </a:p>
          <a:p>
            <a:pPr marL="914400" lvl="1" indent="-457200" fontAlgn="base">
              <a:buFont typeface="Wingdings" panose="05000000000000000000" pitchFamily="2" charset="2"/>
              <a:buChar char="Ø"/>
            </a:pPr>
            <a:r>
              <a:rPr lang="en-US" sz="2900" dirty="0">
                <a:solidFill>
                  <a:srgbClr val="1F497D"/>
                </a:solidFill>
              </a:rPr>
              <a:t>Budget narrative</a:t>
            </a:r>
          </a:p>
          <a:p>
            <a:pPr lvl="1" fontAlgn="base"/>
            <a:endParaRPr lang="en-US" sz="600" b="1" dirty="0">
              <a:solidFill>
                <a:srgbClr val="1F497D"/>
              </a:solidFill>
            </a:endParaRPr>
          </a:p>
        </p:txBody>
      </p:sp>
      <p:sp>
        <p:nvSpPr>
          <p:cNvPr id="3" name="TextBox 2">
            <a:extLst>
              <a:ext uri="{FF2B5EF4-FFF2-40B4-BE49-F238E27FC236}">
                <a16:creationId xmlns:a16="http://schemas.microsoft.com/office/drawing/2014/main" id="{6EBA58C8-D9AC-90B1-D616-17B993714CE4}"/>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19</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4251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3529F-5301-0038-0D54-E10224B64739}"/>
              </a:ext>
            </a:extLst>
          </p:cNvPr>
          <p:cNvSpPr txBox="1"/>
          <p:nvPr/>
        </p:nvSpPr>
        <p:spPr>
          <a:xfrm>
            <a:off x="0" y="925732"/>
            <a:ext cx="12192000" cy="7078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12169"/>
                </a:solidFill>
                <a:latin typeface="Montserrat"/>
              </a:rPr>
              <a:t>Who funds your grant?</a:t>
            </a:r>
            <a:endParaRPr lang="en-US" sz="600" dirty="0">
              <a:solidFill>
                <a:srgbClr val="012169"/>
              </a:solidFill>
              <a:latin typeface="Montserrat"/>
            </a:endParaRPr>
          </a:p>
        </p:txBody>
      </p:sp>
      <p:sp>
        <p:nvSpPr>
          <p:cNvPr id="5" name="Rectangle 4">
            <a:extLst>
              <a:ext uri="{FF2B5EF4-FFF2-40B4-BE49-F238E27FC236}">
                <a16:creationId xmlns:a16="http://schemas.microsoft.com/office/drawing/2014/main" id="{4C36F07E-FC6E-1098-04ED-E93B8DD8F387}"/>
              </a:ext>
            </a:extLst>
          </p:cNvPr>
          <p:cNvSpPr/>
          <p:nvPr/>
        </p:nvSpPr>
        <p:spPr>
          <a:xfrm>
            <a:off x="1" y="0"/>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spc="300" dirty="0">
                <a:solidFill>
                  <a:schemeClr val="accent2"/>
                </a:solidFill>
                <a:latin typeface="Calibri" panose="020F0502020204030204" pitchFamily="34" charset="0"/>
                <a:ea typeface="Open Sans Light" panose="020B0306030504020204" pitchFamily="34" charset="0"/>
                <a:cs typeface="Calibri" panose="020F0502020204030204" pitchFamily="34" charset="0"/>
              </a:rPr>
              <a:t>4 Questions</a:t>
            </a:r>
            <a:endPar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A8AF7C8-9487-18BE-D3A2-6FEC4CB5D917}"/>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17186E09-761C-E338-F7AD-604246FDB352}"/>
              </a:ext>
            </a:extLst>
          </p:cNvPr>
          <p:cNvSpPr txBox="1"/>
          <p:nvPr/>
        </p:nvSpPr>
        <p:spPr>
          <a:xfrm>
            <a:off x="0" y="2096958"/>
            <a:ext cx="12192000" cy="7078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12169"/>
                </a:solidFill>
                <a:latin typeface="Montserrat"/>
              </a:rPr>
              <a:t>What is a subrecipient?</a:t>
            </a:r>
            <a:endParaRPr lang="en-US" sz="600" dirty="0">
              <a:solidFill>
                <a:srgbClr val="012169"/>
              </a:solidFill>
              <a:latin typeface="Montserrat"/>
            </a:endParaRPr>
          </a:p>
        </p:txBody>
      </p:sp>
      <p:sp>
        <p:nvSpPr>
          <p:cNvPr id="7" name="TextBox 6">
            <a:extLst>
              <a:ext uri="{FF2B5EF4-FFF2-40B4-BE49-F238E27FC236}">
                <a16:creationId xmlns:a16="http://schemas.microsoft.com/office/drawing/2014/main" id="{E79C2E6C-EA86-0225-617D-0F54778FDB88}"/>
              </a:ext>
            </a:extLst>
          </p:cNvPr>
          <p:cNvSpPr txBox="1"/>
          <p:nvPr/>
        </p:nvSpPr>
        <p:spPr>
          <a:xfrm>
            <a:off x="0" y="3133302"/>
            <a:ext cx="12192000" cy="132343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12169"/>
                </a:solidFill>
                <a:latin typeface="Montserrat"/>
              </a:rPr>
              <a:t>What is the purpose of subrecipient monitoring?</a:t>
            </a:r>
          </a:p>
        </p:txBody>
      </p:sp>
      <p:sp>
        <p:nvSpPr>
          <p:cNvPr id="8" name="TextBox 7">
            <a:extLst>
              <a:ext uri="{FF2B5EF4-FFF2-40B4-BE49-F238E27FC236}">
                <a16:creationId xmlns:a16="http://schemas.microsoft.com/office/drawing/2014/main" id="{F41E44DB-1A96-91D6-CE56-1E965D160C91}"/>
              </a:ext>
            </a:extLst>
          </p:cNvPr>
          <p:cNvSpPr txBox="1"/>
          <p:nvPr/>
        </p:nvSpPr>
        <p:spPr>
          <a:xfrm>
            <a:off x="0" y="4785199"/>
            <a:ext cx="12192000"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012169"/>
                </a:solidFill>
                <a:latin typeface="Montserrat"/>
              </a:rPr>
              <a:t>What is the one thing that you wish could change in your partnership with DHSS? (can’t say need more money)</a:t>
            </a:r>
            <a:endParaRPr lang="en-US" sz="600" dirty="0">
              <a:solidFill>
                <a:srgbClr val="012169"/>
              </a:solidFill>
              <a:latin typeface="Montserrat"/>
            </a:endParaRPr>
          </a:p>
        </p:txBody>
      </p:sp>
    </p:spTree>
    <p:extLst>
      <p:ext uri="{BB962C8B-B14F-4D97-AF65-F5344CB8AC3E}">
        <p14:creationId xmlns:p14="http://schemas.microsoft.com/office/powerpoint/2010/main" val="21052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3D6B-2AFF-753D-0F2A-149C232705A1}"/>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2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Instruction Page</a:t>
            </a:r>
          </a:p>
        </p:txBody>
      </p:sp>
      <p:pic>
        <p:nvPicPr>
          <p:cNvPr id="3" name="Picture 2">
            <a:extLst>
              <a:ext uri="{FF2B5EF4-FFF2-40B4-BE49-F238E27FC236}">
                <a16:creationId xmlns:a16="http://schemas.microsoft.com/office/drawing/2014/main" id="{093128E6-8EEF-13FF-524A-95044EB74FFB}"/>
              </a:ext>
            </a:extLst>
          </p:cNvPr>
          <p:cNvPicPr>
            <a:picLocks noChangeAspect="1"/>
          </p:cNvPicPr>
          <p:nvPr/>
        </p:nvPicPr>
        <p:blipFill>
          <a:blip r:embed="rId3"/>
          <a:stretch>
            <a:fillRect/>
          </a:stretch>
        </p:blipFill>
        <p:spPr>
          <a:xfrm>
            <a:off x="0" y="768402"/>
            <a:ext cx="12192000" cy="6089598"/>
          </a:xfrm>
          <a:prstGeom prst="rect">
            <a:avLst/>
          </a:prstGeom>
        </p:spPr>
      </p:pic>
      <p:sp>
        <p:nvSpPr>
          <p:cNvPr id="4" name="TextBox 3">
            <a:extLst>
              <a:ext uri="{FF2B5EF4-FFF2-40B4-BE49-F238E27FC236}">
                <a16:creationId xmlns:a16="http://schemas.microsoft.com/office/drawing/2014/main" id="{308BF5D6-D7EA-7446-C484-D5DB400BC038}"/>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20</a:t>
            </a:r>
          </a:p>
        </p:txBody>
      </p:sp>
    </p:spTree>
    <p:extLst>
      <p:ext uri="{BB962C8B-B14F-4D97-AF65-F5344CB8AC3E}">
        <p14:creationId xmlns:p14="http://schemas.microsoft.com/office/powerpoint/2010/main" val="18652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3D6B-2AFF-753D-0F2A-149C232705A1}"/>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Instruction Page (continued)</a:t>
            </a:r>
          </a:p>
        </p:txBody>
      </p:sp>
      <p:pic>
        <p:nvPicPr>
          <p:cNvPr id="5" name="Picture 4">
            <a:extLst>
              <a:ext uri="{FF2B5EF4-FFF2-40B4-BE49-F238E27FC236}">
                <a16:creationId xmlns:a16="http://schemas.microsoft.com/office/drawing/2014/main" id="{351D982F-105A-DFE8-92BE-B4A25F6C5C6D}"/>
              </a:ext>
            </a:extLst>
          </p:cNvPr>
          <p:cNvPicPr>
            <a:picLocks noChangeAspect="1"/>
          </p:cNvPicPr>
          <p:nvPr/>
        </p:nvPicPr>
        <p:blipFill>
          <a:blip r:embed="rId3"/>
          <a:stretch>
            <a:fillRect/>
          </a:stretch>
        </p:blipFill>
        <p:spPr>
          <a:xfrm>
            <a:off x="6489369" y="830897"/>
            <a:ext cx="5702631" cy="6027103"/>
          </a:xfrm>
          <a:prstGeom prst="rect">
            <a:avLst/>
          </a:prstGeom>
        </p:spPr>
      </p:pic>
      <p:sp>
        <p:nvSpPr>
          <p:cNvPr id="6" name="Arrow: Right 5">
            <a:extLst>
              <a:ext uri="{FF2B5EF4-FFF2-40B4-BE49-F238E27FC236}">
                <a16:creationId xmlns:a16="http://schemas.microsoft.com/office/drawing/2014/main" id="{97415D57-4603-4E8A-7294-508D024B9711}"/>
              </a:ext>
            </a:extLst>
          </p:cNvPr>
          <p:cNvSpPr/>
          <p:nvPr/>
        </p:nvSpPr>
        <p:spPr>
          <a:xfrm>
            <a:off x="5958345" y="3429000"/>
            <a:ext cx="511277" cy="503903"/>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9ED74CE-AC92-2D1C-1744-5D8E874D8A25}"/>
              </a:ext>
            </a:extLst>
          </p:cNvPr>
          <p:cNvPicPr>
            <a:picLocks noChangeAspect="1"/>
          </p:cNvPicPr>
          <p:nvPr/>
        </p:nvPicPr>
        <p:blipFill>
          <a:blip r:embed="rId4"/>
          <a:stretch>
            <a:fillRect/>
          </a:stretch>
        </p:blipFill>
        <p:spPr>
          <a:xfrm>
            <a:off x="111138" y="830897"/>
            <a:ext cx="5827460" cy="5661082"/>
          </a:xfrm>
          <a:prstGeom prst="rect">
            <a:avLst/>
          </a:prstGeom>
        </p:spPr>
      </p:pic>
      <p:sp>
        <p:nvSpPr>
          <p:cNvPr id="3" name="TextBox 2">
            <a:extLst>
              <a:ext uri="{FF2B5EF4-FFF2-40B4-BE49-F238E27FC236}">
                <a16:creationId xmlns:a16="http://schemas.microsoft.com/office/drawing/2014/main" id="{9C6B014D-B823-39C2-AA9B-8E867536FC8E}"/>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21</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91059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AB65-E113-8C05-3E09-342DC5CFA3DA}"/>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chemeClr val="accent1"/>
                </a:solidFill>
                <a:latin typeface="Calibri" panose="020F0502020204030204" pitchFamily="34" charset="0"/>
                <a:cs typeface="Calibri" panose="020F0502020204030204" pitchFamily="34" charset="0"/>
              </a:rPr>
              <a:t>Budget Entry Tab</a:t>
            </a:r>
            <a:endPar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29DB64B-2D8D-A6FC-8E22-C35ACA7CB873}"/>
              </a:ext>
            </a:extLst>
          </p:cNvPr>
          <p:cNvPicPr>
            <a:picLocks noChangeAspect="1"/>
          </p:cNvPicPr>
          <p:nvPr/>
        </p:nvPicPr>
        <p:blipFill>
          <a:blip r:embed="rId3"/>
          <a:stretch>
            <a:fillRect/>
          </a:stretch>
        </p:blipFill>
        <p:spPr>
          <a:xfrm>
            <a:off x="290050" y="746228"/>
            <a:ext cx="5889523" cy="6111772"/>
          </a:xfrm>
          <a:prstGeom prst="rect">
            <a:avLst/>
          </a:prstGeom>
        </p:spPr>
      </p:pic>
      <p:pic>
        <p:nvPicPr>
          <p:cNvPr id="5" name="Picture 4">
            <a:extLst>
              <a:ext uri="{FF2B5EF4-FFF2-40B4-BE49-F238E27FC236}">
                <a16:creationId xmlns:a16="http://schemas.microsoft.com/office/drawing/2014/main" id="{99C432CF-057C-1445-6002-2AB816348263}"/>
              </a:ext>
            </a:extLst>
          </p:cNvPr>
          <p:cNvPicPr>
            <a:picLocks noChangeAspect="1"/>
          </p:cNvPicPr>
          <p:nvPr/>
        </p:nvPicPr>
        <p:blipFill>
          <a:blip r:embed="rId4"/>
          <a:stretch>
            <a:fillRect/>
          </a:stretch>
        </p:blipFill>
        <p:spPr>
          <a:xfrm>
            <a:off x="6511810" y="1537223"/>
            <a:ext cx="5680190" cy="3783551"/>
          </a:xfrm>
          <a:prstGeom prst="rect">
            <a:avLst/>
          </a:prstGeom>
        </p:spPr>
      </p:pic>
      <p:sp>
        <p:nvSpPr>
          <p:cNvPr id="6" name="Arrow: Right 5">
            <a:extLst>
              <a:ext uri="{FF2B5EF4-FFF2-40B4-BE49-F238E27FC236}">
                <a16:creationId xmlns:a16="http://schemas.microsoft.com/office/drawing/2014/main" id="{5EF406C1-8B6A-4A50-6A50-89552FA45510}"/>
              </a:ext>
            </a:extLst>
          </p:cNvPr>
          <p:cNvSpPr/>
          <p:nvPr/>
        </p:nvSpPr>
        <p:spPr>
          <a:xfrm>
            <a:off x="5445303" y="3428998"/>
            <a:ext cx="1202077" cy="560437"/>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2FE147-0E4C-F282-8D5D-6B43E48F3AE8}"/>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22</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35419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2F4-DDB0-EB07-4096-CEC82E821C20}"/>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Indirect Cost Calculation Tab</a:t>
            </a:r>
          </a:p>
        </p:txBody>
      </p:sp>
      <p:pic>
        <p:nvPicPr>
          <p:cNvPr id="4" name="Picture 3">
            <a:extLst>
              <a:ext uri="{FF2B5EF4-FFF2-40B4-BE49-F238E27FC236}">
                <a16:creationId xmlns:a16="http://schemas.microsoft.com/office/drawing/2014/main" id="{7550F67C-4D43-254C-B3DB-41C5596254B5}"/>
              </a:ext>
            </a:extLst>
          </p:cNvPr>
          <p:cNvPicPr>
            <a:picLocks noChangeAspect="1"/>
          </p:cNvPicPr>
          <p:nvPr/>
        </p:nvPicPr>
        <p:blipFill>
          <a:blip r:embed="rId3"/>
          <a:stretch>
            <a:fillRect/>
          </a:stretch>
        </p:blipFill>
        <p:spPr>
          <a:xfrm>
            <a:off x="-2" y="700819"/>
            <a:ext cx="12192000" cy="6157181"/>
          </a:xfrm>
          <a:prstGeom prst="rect">
            <a:avLst/>
          </a:prstGeom>
        </p:spPr>
      </p:pic>
      <p:sp>
        <p:nvSpPr>
          <p:cNvPr id="3" name="TextBox 2">
            <a:extLst>
              <a:ext uri="{FF2B5EF4-FFF2-40B4-BE49-F238E27FC236}">
                <a16:creationId xmlns:a16="http://schemas.microsoft.com/office/drawing/2014/main" id="{2BE7169C-AE2E-D117-A221-BD2B547BAADB}"/>
              </a:ext>
            </a:extLst>
          </p:cNvPr>
          <p:cNvSpPr txBox="1"/>
          <p:nvPr/>
        </p:nvSpPr>
        <p:spPr>
          <a:xfrm>
            <a:off x="11632705" y="74034"/>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23</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29240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2F4-DDB0-EB07-4096-CEC82E821C20}"/>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Indirect Tool </a:t>
            </a:r>
            <a:r>
              <a:rPr lang="en-US" sz="4800" b="1" dirty="0">
                <a:solidFill>
                  <a:schemeClr val="accent1"/>
                </a:solidFill>
                <a:latin typeface="Calibri" panose="020F0502020204030204" pitchFamily="34" charset="0"/>
                <a:cs typeface="Calibri" panose="020F0502020204030204" pitchFamily="34" charset="0"/>
              </a:rPr>
              <a:t>C</a:t>
            </a: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alculations</a:t>
            </a:r>
          </a:p>
        </p:txBody>
      </p:sp>
      <p:pic>
        <p:nvPicPr>
          <p:cNvPr id="3" name="Picture 2">
            <a:extLst>
              <a:ext uri="{FF2B5EF4-FFF2-40B4-BE49-F238E27FC236}">
                <a16:creationId xmlns:a16="http://schemas.microsoft.com/office/drawing/2014/main" id="{BFD9509E-C684-11A9-5C2E-A6790B670326}"/>
              </a:ext>
            </a:extLst>
          </p:cNvPr>
          <p:cNvPicPr>
            <a:picLocks noChangeAspect="1"/>
          </p:cNvPicPr>
          <p:nvPr/>
        </p:nvPicPr>
        <p:blipFill>
          <a:blip r:embed="rId3"/>
          <a:stretch>
            <a:fillRect/>
          </a:stretch>
        </p:blipFill>
        <p:spPr>
          <a:xfrm>
            <a:off x="445037" y="725214"/>
            <a:ext cx="11301921" cy="6132786"/>
          </a:xfrm>
          <a:prstGeom prst="rect">
            <a:avLst/>
          </a:prstGeom>
        </p:spPr>
      </p:pic>
      <p:sp>
        <p:nvSpPr>
          <p:cNvPr id="4" name="TextBox 3">
            <a:extLst>
              <a:ext uri="{FF2B5EF4-FFF2-40B4-BE49-F238E27FC236}">
                <a16:creationId xmlns:a16="http://schemas.microsoft.com/office/drawing/2014/main" id="{E0D5F42B-5427-9A09-DB5B-447A14D8B57A}"/>
              </a:ext>
            </a:extLst>
          </p:cNvPr>
          <p:cNvSpPr txBox="1"/>
          <p:nvPr/>
        </p:nvSpPr>
        <p:spPr>
          <a:xfrm>
            <a:off x="11632707" y="6488668"/>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26</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37031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2F4-DDB0-EB07-4096-CEC82E821C20}"/>
              </a:ext>
            </a:extLst>
          </p:cNvPr>
          <p:cNvSpPr>
            <a:spLocks noGrp="1"/>
          </p:cNvSpPr>
          <p:nvPr/>
        </p:nvSpPr>
        <p:spPr>
          <a:xfrm>
            <a:off x="938212" y="97972"/>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chemeClr val="accent1"/>
                </a:solidFill>
                <a:latin typeface="Calibri" panose="020F0502020204030204" pitchFamily="34" charset="0"/>
                <a:cs typeface="Calibri" panose="020F0502020204030204" pitchFamily="34" charset="0"/>
              </a:rPr>
              <a:t>Finished Budget Tab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solidFill>
                  <a:schemeClr val="accent1"/>
                </a:solidFill>
                <a:latin typeface="Calibri" panose="020F0502020204030204" pitchFamily="34" charset="0"/>
                <a:cs typeface="Calibri" panose="020F0502020204030204" pitchFamily="34" charset="0"/>
              </a:rPr>
              <a:t>(w/ formulas pulling info from previous tabs)</a:t>
            </a:r>
            <a:endParaRPr kumimoji="0" lang="en-US" sz="32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E5318A6-4627-84D1-65B9-5E1F335A8B33}"/>
              </a:ext>
            </a:extLst>
          </p:cNvPr>
          <p:cNvPicPr>
            <a:picLocks noChangeAspect="1"/>
          </p:cNvPicPr>
          <p:nvPr/>
        </p:nvPicPr>
        <p:blipFill>
          <a:blip r:embed="rId3"/>
          <a:stretch>
            <a:fillRect/>
          </a:stretch>
        </p:blipFill>
        <p:spPr>
          <a:xfrm>
            <a:off x="1959429" y="1109563"/>
            <a:ext cx="8437943" cy="5748437"/>
          </a:xfrm>
          <a:prstGeom prst="rect">
            <a:avLst/>
          </a:prstGeom>
        </p:spPr>
      </p:pic>
      <p:sp>
        <p:nvSpPr>
          <p:cNvPr id="4" name="TextBox 3">
            <a:extLst>
              <a:ext uri="{FF2B5EF4-FFF2-40B4-BE49-F238E27FC236}">
                <a16:creationId xmlns:a16="http://schemas.microsoft.com/office/drawing/2014/main" id="{44D6D0BF-3C6D-1AF7-BCD1-6E6BD222AB50}"/>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24</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2948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D2F4-DDB0-EB07-4096-CEC82E821C20}"/>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chemeClr val="accent1"/>
                </a:solidFill>
                <a:latin typeface="Calibri" panose="020F0502020204030204" pitchFamily="34" charset="0"/>
                <a:cs typeface="Calibri" panose="020F0502020204030204" pitchFamily="34" charset="0"/>
              </a:rPr>
              <a:t>Narrative Tab Example</a:t>
            </a:r>
            <a:endPar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9F6E886-52C6-F17C-3CD2-BFC0536B4A08}"/>
              </a:ext>
            </a:extLst>
          </p:cNvPr>
          <p:cNvPicPr>
            <a:picLocks noChangeAspect="1"/>
          </p:cNvPicPr>
          <p:nvPr/>
        </p:nvPicPr>
        <p:blipFill>
          <a:blip r:embed="rId3"/>
          <a:stretch>
            <a:fillRect/>
          </a:stretch>
        </p:blipFill>
        <p:spPr>
          <a:xfrm>
            <a:off x="720255" y="728148"/>
            <a:ext cx="10751485" cy="6117220"/>
          </a:xfrm>
          <a:prstGeom prst="rect">
            <a:avLst/>
          </a:prstGeom>
        </p:spPr>
      </p:pic>
      <p:sp>
        <p:nvSpPr>
          <p:cNvPr id="3" name="TextBox 2">
            <a:extLst>
              <a:ext uri="{FF2B5EF4-FFF2-40B4-BE49-F238E27FC236}">
                <a16:creationId xmlns:a16="http://schemas.microsoft.com/office/drawing/2014/main" id="{9214D18E-9F3C-8877-D25F-5FE07060DBDE}"/>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25</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26931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200" b="1" dirty="0">
                <a:solidFill>
                  <a:schemeClr val="accent1"/>
                </a:solidFill>
                <a:latin typeface="Calibri" panose="020F0502020204030204" pitchFamily="34" charset="0"/>
                <a:cs typeface="Calibri" panose="020F0502020204030204" pitchFamily="34" charset="0"/>
              </a:rPr>
              <a:t>Invoicing</a:t>
            </a:r>
          </a:p>
        </p:txBody>
      </p:sp>
      <p:sp>
        <p:nvSpPr>
          <p:cNvPr id="3" name="TextBox 2">
            <a:extLst>
              <a:ext uri="{FF2B5EF4-FFF2-40B4-BE49-F238E27FC236}">
                <a16:creationId xmlns:a16="http://schemas.microsoft.com/office/drawing/2014/main" id="{EB230C70-69F0-8C3B-C548-671F36B02081}"/>
              </a:ext>
            </a:extLst>
          </p:cNvPr>
          <p:cNvSpPr txBox="1"/>
          <p:nvPr/>
        </p:nvSpPr>
        <p:spPr>
          <a:xfrm>
            <a:off x="424543" y="794802"/>
            <a:ext cx="11484429" cy="6001643"/>
          </a:xfrm>
          <a:prstGeom prst="rect">
            <a:avLst/>
          </a:prstGeom>
          <a:noFill/>
        </p:spPr>
        <p:txBody>
          <a:bodyPr wrap="square">
            <a:spAutoFit/>
          </a:bodyPr>
          <a:lstStyle/>
          <a:p>
            <a:pPr marL="342900" indent="-342900">
              <a:buFont typeface="Arial" panose="020B0604020202020204" pitchFamily="34" charset="0"/>
              <a:buChar char="•"/>
            </a:pPr>
            <a:r>
              <a:rPr lang="en-US" sz="3000" dirty="0">
                <a:solidFill>
                  <a:srgbClr val="1F497D"/>
                </a:solidFill>
              </a:rPr>
              <a:t>DHSS will provide an invoice file (DH-38) or your agency can use a system generated invoice with required information.  </a:t>
            </a:r>
          </a:p>
          <a:p>
            <a:endParaRPr lang="en-US" sz="600" dirty="0">
              <a:solidFill>
                <a:srgbClr val="1F497D"/>
              </a:solidFill>
            </a:endParaRPr>
          </a:p>
          <a:p>
            <a:pPr marL="342900" indent="-342900">
              <a:buFont typeface="Arial" panose="020B0604020202020204" pitchFamily="34" charset="0"/>
              <a:buChar char="•"/>
            </a:pPr>
            <a:r>
              <a:rPr lang="en-US" sz="3000" dirty="0">
                <a:solidFill>
                  <a:srgbClr val="1F497D"/>
                </a:solidFill>
              </a:rPr>
              <a:t>For cost reimbursement contracts – now requiring an invoice with amounts by budget category:</a:t>
            </a:r>
          </a:p>
          <a:p>
            <a:endParaRPr lang="en-US" sz="600" dirty="0"/>
          </a:p>
          <a:p>
            <a:pPr marL="800100" lvl="1" indent="-342900">
              <a:buFont typeface="Wingdings" panose="05000000000000000000" pitchFamily="2" charset="2"/>
              <a:buChar char="Ø"/>
            </a:pPr>
            <a:r>
              <a:rPr lang="en-US" sz="3000" dirty="0"/>
              <a:t>Time and effort description that accurately reflects work performed and is supported by a system of internal controls  </a:t>
            </a:r>
            <a:r>
              <a:rPr lang="en-US" sz="3000" b="1" dirty="0"/>
              <a:t>(2 CFR 200.430 – 200.431) </a:t>
            </a:r>
          </a:p>
          <a:p>
            <a:pPr lvl="1"/>
            <a:endParaRPr lang="en-US" sz="600" b="1" dirty="0"/>
          </a:p>
          <a:p>
            <a:pPr marL="800100" lvl="1" indent="-342900">
              <a:buFont typeface="Wingdings" panose="05000000000000000000" pitchFamily="2" charset="2"/>
              <a:buChar char="Ø"/>
            </a:pPr>
            <a:r>
              <a:rPr lang="en-US" sz="3000" dirty="0"/>
              <a:t>Itemized expenditure amounts by each budget category (e.g. supplies, personal service, travel, etc.)</a:t>
            </a:r>
          </a:p>
          <a:p>
            <a:pPr lvl="1"/>
            <a:endParaRPr lang="en-US" sz="600" dirty="0"/>
          </a:p>
          <a:p>
            <a:pPr marL="914400" lvl="1" indent="-457200">
              <a:buFont typeface="Wingdings" panose="05000000000000000000" pitchFamily="2" charset="2"/>
              <a:buChar char="Ø"/>
            </a:pPr>
            <a:r>
              <a:rPr lang="en-US" sz="3000" dirty="0"/>
              <a:t>Attestation </a:t>
            </a:r>
            <a:r>
              <a:rPr lang="en-US" sz="3000" b="1" dirty="0"/>
              <a:t>(2 CFR 200.415)</a:t>
            </a:r>
            <a:r>
              <a:rPr lang="en-US" sz="3000" dirty="0"/>
              <a:t> that replaces the Subrecipient Annual Financial Report (SAFR) </a:t>
            </a:r>
          </a:p>
        </p:txBody>
      </p:sp>
      <p:sp>
        <p:nvSpPr>
          <p:cNvPr id="2" name="TextBox 1">
            <a:extLst>
              <a:ext uri="{FF2B5EF4-FFF2-40B4-BE49-F238E27FC236}">
                <a16:creationId xmlns:a16="http://schemas.microsoft.com/office/drawing/2014/main" id="{9168A368-C3AB-0614-B6D0-A3307B5B156F}"/>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27</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09699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Title 1"/>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a:defRPr/>
            </a:pPr>
            <a:r>
              <a:rPr lang="en-US" sz="5200" b="1" dirty="0">
                <a:solidFill>
                  <a:schemeClr val="accent1"/>
                </a:solidFill>
                <a:latin typeface="Calibri" panose="020F0502020204030204" pitchFamily="34" charset="0"/>
                <a:cs typeface="Calibri" panose="020F0502020204030204" pitchFamily="34" charset="0"/>
              </a:rPr>
              <a:t>Invoicing</a:t>
            </a:r>
          </a:p>
        </p:txBody>
      </p:sp>
      <p:sp>
        <p:nvSpPr>
          <p:cNvPr id="3" name="TextBox 2">
            <a:extLst>
              <a:ext uri="{FF2B5EF4-FFF2-40B4-BE49-F238E27FC236}">
                <a16:creationId xmlns:a16="http://schemas.microsoft.com/office/drawing/2014/main" id="{EB230C70-69F0-8C3B-C548-671F36B02081}"/>
              </a:ext>
            </a:extLst>
          </p:cNvPr>
          <p:cNvSpPr txBox="1"/>
          <p:nvPr/>
        </p:nvSpPr>
        <p:spPr>
          <a:xfrm>
            <a:off x="-1" y="886732"/>
            <a:ext cx="11865429" cy="5016758"/>
          </a:xfrm>
          <a:prstGeom prst="rect">
            <a:avLst/>
          </a:prstGeom>
          <a:noFill/>
        </p:spPr>
        <p:txBody>
          <a:bodyPr wrap="square">
            <a:spAutoFit/>
          </a:bodyPr>
          <a:lstStyle/>
          <a:p>
            <a:pPr lvl="1"/>
            <a:r>
              <a:rPr lang="en-US" sz="4000" dirty="0"/>
              <a:t>Invoice submission processes must include the signature of authorized personnel from the subrecipient after reviewing and approving for accuracy and reasonableness based on Uniform Guidance </a:t>
            </a:r>
            <a:r>
              <a:rPr lang="en-US" sz="4000" b="1" dirty="0"/>
              <a:t>(including but not limiting to 2 CFR 200.303 and 2 CFR 200 Subpart E – Costs Principles)</a:t>
            </a:r>
            <a:r>
              <a:rPr lang="en-US" sz="4000" dirty="0"/>
              <a:t>, program regulations, and budgeted categories. </a:t>
            </a:r>
          </a:p>
        </p:txBody>
      </p:sp>
      <p:sp>
        <p:nvSpPr>
          <p:cNvPr id="2" name="TextBox 1">
            <a:extLst>
              <a:ext uri="{FF2B5EF4-FFF2-40B4-BE49-F238E27FC236}">
                <a16:creationId xmlns:a16="http://schemas.microsoft.com/office/drawing/2014/main" id="{3BEC3D78-5D8E-BF9E-0D45-2D0D200AF21F}"/>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28</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01992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B21C-8DE9-595E-9A95-DBE334C66C9F}"/>
              </a:ext>
            </a:extLst>
          </p:cNvPr>
          <p:cNvSpPr>
            <a:spLocks noGrp="1"/>
          </p:cNvSpPr>
          <p:nvPr/>
        </p:nvSpPr>
        <p:spPr>
          <a:xfrm>
            <a:off x="938209" y="-18466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R="0" lvl="0" indent="0" fontAlgn="auto">
              <a:spcAft>
                <a:spcPts val="0"/>
              </a:spcAft>
              <a:buClrTx/>
              <a:buSzTx/>
              <a:tabLst/>
              <a:defRPr/>
            </a:pPr>
            <a:r>
              <a:rPr lang="en-US" sz="4400" b="1" dirty="0">
                <a:solidFill>
                  <a:schemeClr val="accent1"/>
                </a:solidFill>
                <a:latin typeface="Calibri" panose="020F0502020204030204" pitchFamily="34" charset="0"/>
                <a:cs typeface="Calibri" panose="020F0502020204030204" pitchFamily="34" charset="0"/>
              </a:rPr>
              <a:t>DHSS Provided Invoice Template (DH-38)</a:t>
            </a:r>
          </a:p>
        </p:txBody>
      </p:sp>
      <p:pic>
        <p:nvPicPr>
          <p:cNvPr id="6" name="Picture 5">
            <a:extLst>
              <a:ext uri="{FF2B5EF4-FFF2-40B4-BE49-F238E27FC236}">
                <a16:creationId xmlns:a16="http://schemas.microsoft.com/office/drawing/2014/main" id="{A1635789-DB71-9350-C37B-E7049C1D96AC}"/>
              </a:ext>
            </a:extLst>
          </p:cNvPr>
          <p:cNvPicPr>
            <a:picLocks noChangeAspect="1"/>
          </p:cNvPicPr>
          <p:nvPr/>
        </p:nvPicPr>
        <p:blipFill>
          <a:blip r:embed="rId3"/>
          <a:stretch>
            <a:fillRect/>
          </a:stretch>
        </p:blipFill>
        <p:spPr>
          <a:xfrm>
            <a:off x="215571" y="485451"/>
            <a:ext cx="11760853" cy="6424798"/>
          </a:xfrm>
          <a:prstGeom prst="rect">
            <a:avLst/>
          </a:prstGeom>
        </p:spPr>
      </p:pic>
      <p:pic>
        <p:nvPicPr>
          <p:cNvPr id="13" name="Picture 12">
            <a:extLst>
              <a:ext uri="{FF2B5EF4-FFF2-40B4-BE49-F238E27FC236}">
                <a16:creationId xmlns:a16="http://schemas.microsoft.com/office/drawing/2014/main" id="{FD32CB27-0135-E327-3850-FBBF71094072}"/>
              </a:ext>
            </a:extLst>
          </p:cNvPr>
          <p:cNvPicPr>
            <a:picLocks noChangeAspect="1"/>
          </p:cNvPicPr>
          <p:nvPr/>
        </p:nvPicPr>
        <p:blipFill>
          <a:blip r:embed="rId4"/>
          <a:stretch>
            <a:fillRect/>
          </a:stretch>
        </p:blipFill>
        <p:spPr>
          <a:xfrm>
            <a:off x="4493342" y="5032287"/>
            <a:ext cx="7364432" cy="1877962"/>
          </a:xfrm>
          <a:prstGeom prst="rect">
            <a:avLst/>
          </a:prstGeom>
        </p:spPr>
      </p:pic>
      <p:sp>
        <p:nvSpPr>
          <p:cNvPr id="2" name="TextBox 1">
            <a:extLst>
              <a:ext uri="{FF2B5EF4-FFF2-40B4-BE49-F238E27FC236}">
                <a16:creationId xmlns:a16="http://schemas.microsoft.com/office/drawing/2014/main" id="{3E090132-AEEA-273B-3841-01CB31636BFC}"/>
              </a:ext>
            </a:extLst>
          </p:cNvPr>
          <p:cNvSpPr txBox="1"/>
          <p:nvPr/>
        </p:nvSpPr>
        <p:spPr>
          <a:xfrm>
            <a:off x="11578127" y="74034"/>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29</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51571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149">
            <a:extLst>
              <a:ext uri="{FF2B5EF4-FFF2-40B4-BE49-F238E27FC236}">
                <a16:creationId xmlns:a16="http://schemas.microsoft.com/office/drawing/2014/main" id="{B957C297-63A7-EB05-8083-5093A2387019}"/>
              </a:ext>
            </a:extLst>
          </p:cNvPr>
          <p:cNvSpPr/>
          <p:nvPr/>
        </p:nvSpPr>
        <p:spPr>
          <a:xfrm>
            <a:off x="4508913" y="899081"/>
            <a:ext cx="6834002" cy="5819550"/>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w="57150">
            <a:solidFill>
              <a:srgbClr val="0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3DA0DFE5-8F02-44D3-817D-54A065F926AC}"/>
              </a:ext>
            </a:extLst>
          </p:cNvPr>
          <p:cNvSpPr/>
          <p:nvPr/>
        </p:nvSpPr>
        <p:spPr>
          <a:xfrm>
            <a:off x="3689368" y="885446"/>
            <a:ext cx="2772131" cy="824763"/>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500" dirty="0">
                <a:solidFill>
                  <a:schemeClr val="bg1"/>
                </a:solidFill>
                <a:latin typeface="+mj-lt"/>
              </a:rPr>
              <a:t>FEDERAL </a:t>
            </a:r>
          </a:p>
          <a:p>
            <a:pPr algn="ctr"/>
            <a:r>
              <a:rPr lang="en-MY" sz="1500" dirty="0">
                <a:solidFill>
                  <a:schemeClr val="bg1"/>
                </a:solidFill>
                <a:latin typeface="+mj-lt"/>
              </a:rPr>
              <a:t>AGENCY </a:t>
            </a:r>
          </a:p>
          <a:p>
            <a:pPr algn="ctr"/>
            <a:r>
              <a:rPr lang="en-MY" sz="1500" dirty="0">
                <a:solidFill>
                  <a:schemeClr val="bg1"/>
                </a:solidFill>
                <a:latin typeface="+mj-lt"/>
              </a:rPr>
              <a:t>(FUNDER)</a:t>
            </a:r>
          </a:p>
        </p:txBody>
      </p:sp>
      <p:sp>
        <p:nvSpPr>
          <p:cNvPr id="6" name="Rectangle: Rounded Corners 5">
            <a:extLst>
              <a:ext uri="{FF2B5EF4-FFF2-40B4-BE49-F238E27FC236}">
                <a16:creationId xmlns:a16="http://schemas.microsoft.com/office/drawing/2014/main" id="{0F927C98-5314-472E-AF8C-1EF6C019F84E}"/>
              </a:ext>
            </a:extLst>
          </p:cNvPr>
          <p:cNvSpPr/>
          <p:nvPr/>
        </p:nvSpPr>
        <p:spPr>
          <a:xfrm>
            <a:off x="1395026" y="2408178"/>
            <a:ext cx="2678474" cy="69277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TextBox 6">
            <a:extLst>
              <a:ext uri="{FF2B5EF4-FFF2-40B4-BE49-F238E27FC236}">
                <a16:creationId xmlns:a16="http://schemas.microsoft.com/office/drawing/2014/main" id="{277ABF29-4E04-4564-BAB7-C3024DEB73D1}"/>
              </a:ext>
            </a:extLst>
          </p:cNvPr>
          <p:cNvSpPr txBox="1"/>
          <p:nvPr/>
        </p:nvSpPr>
        <p:spPr>
          <a:xfrm>
            <a:off x="1676182" y="2562388"/>
            <a:ext cx="2085341" cy="534313"/>
          </a:xfrm>
          <a:prstGeom prst="rect">
            <a:avLst/>
          </a:prstGeom>
          <a:solidFill>
            <a:srgbClr val="92D050"/>
          </a:solidFill>
        </p:spPr>
        <p:txBody>
          <a:bodyPr wrap="square">
            <a:spAutoFit/>
          </a:bodyPr>
          <a:lstStyle/>
          <a:p>
            <a:pPr algn="ctr">
              <a:lnSpc>
                <a:spcPct val="125000"/>
              </a:lnSpc>
            </a:pPr>
            <a:endParaRPr lang="en-MY" sz="1200" i="1" dirty="0">
              <a:solidFill>
                <a:schemeClr val="bg1"/>
              </a:solidFill>
              <a:ea typeface="Open Sans Light" panose="020B0306030504020204" pitchFamily="34" charset="0"/>
              <a:cs typeface="Open Sans Light" panose="020B0306030504020204" pitchFamily="34" charset="0"/>
            </a:endParaRPr>
          </a:p>
          <a:p>
            <a:pPr algn="ctr">
              <a:lnSpc>
                <a:spcPct val="125000"/>
              </a:lnSpc>
            </a:pPr>
            <a:endParaRPr lang="en-MY" sz="1200" i="1" dirty="0">
              <a:solidFill>
                <a:schemeClr val="bg1"/>
              </a:solidFill>
              <a:ea typeface="Open Sans Light" panose="020B0306030504020204" pitchFamily="34" charset="0"/>
              <a:cs typeface="Open Sans Light" panose="020B0306030504020204" pitchFamily="34" charset="0"/>
            </a:endParaRPr>
          </a:p>
        </p:txBody>
      </p:sp>
      <p:sp>
        <p:nvSpPr>
          <p:cNvPr id="10" name="Rectangle: Rounded Corners 9">
            <a:extLst>
              <a:ext uri="{FF2B5EF4-FFF2-40B4-BE49-F238E27FC236}">
                <a16:creationId xmlns:a16="http://schemas.microsoft.com/office/drawing/2014/main" id="{309F236A-1A9A-4F50-8719-79D89F43AB3E}"/>
              </a:ext>
            </a:extLst>
          </p:cNvPr>
          <p:cNvSpPr/>
          <p:nvPr/>
        </p:nvSpPr>
        <p:spPr>
          <a:xfrm>
            <a:off x="5616090" y="2398960"/>
            <a:ext cx="2710544" cy="81327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FINANCIAL ASSISTANCE AWARD</a:t>
            </a:r>
          </a:p>
          <a:p>
            <a:pPr algn="ctr"/>
            <a:r>
              <a:rPr lang="en-MY" sz="1200" dirty="0">
                <a:solidFill>
                  <a:schemeClr val="bg1"/>
                </a:solidFill>
                <a:latin typeface="+mj-lt"/>
              </a:rPr>
              <a:t>(RECIPIENT RELATIONSHIP)</a:t>
            </a:r>
          </a:p>
        </p:txBody>
      </p:sp>
      <p:sp>
        <p:nvSpPr>
          <p:cNvPr id="24" name="Rectangle: Rounded Corners 23">
            <a:extLst>
              <a:ext uri="{FF2B5EF4-FFF2-40B4-BE49-F238E27FC236}">
                <a16:creationId xmlns:a16="http://schemas.microsoft.com/office/drawing/2014/main" id="{A5F001F6-D7EE-4B12-8DE6-AA2DDDEC3C44}"/>
              </a:ext>
            </a:extLst>
          </p:cNvPr>
          <p:cNvSpPr/>
          <p:nvPr/>
        </p:nvSpPr>
        <p:spPr>
          <a:xfrm>
            <a:off x="4508912" y="3731411"/>
            <a:ext cx="2457477" cy="79935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PURCHASE (CONTRACTOR/VENDOR RELATIONSHIP)</a:t>
            </a:r>
          </a:p>
        </p:txBody>
      </p:sp>
      <p:sp>
        <p:nvSpPr>
          <p:cNvPr id="39" name="Rectangle: Rounded Corners 38">
            <a:extLst>
              <a:ext uri="{FF2B5EF4-FFF2-40B4-BE49-F238E27FC236}">
                <a16:creationId xmlns:a16="http://schemas.microsoft.com/office/drawing/2014/main" id="{9A3D9C2D-F13A-414E-82F4-79C229E03533}"/>
              </a:ext>
            </a:extLst>
          </p:cNvPr>
          <p:cNvSpPr/>
          <p:nvPr/>
        </p:nvSpPr>
        <p:spPr>
          <a:xfrm>
            <a:off x="7038832" y="3730841"/>
            <a:ext cx="2351346" cy="795640"/>
          </a:xfrm>
          <a:prstGeom prst="roundRect">
            <a:avLst>
              <a:gd name="adj" fmla="val 50000"/>
            </a:avLst>
          </a:prstGeom>
          <a:solidFill>
            <a:srgbClr val="1D8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SUBAWARD (SUBRECIPIENT RELATIONSHIP)</a:t>
            </a:r>
          </a:p>
        </p:txBody>
      </p:sp>
      <p:cxnSp>
        <p:nvCxnSpPr>
          <p:cNvPr id="109" name="Straight Connector 108">
            <a:extLst>
              <a:ext uri="{FF2B5EF4-FFF2-40B4-BE49-F238E27FC236}">
                <a16:creationId xmlns:a16="http://schemas.microsoft.com/office/drawing/2014/main" id="{578AE21C-D7F0-8133-7713-F1EAAAC59874}"/>
              </a:ext>
            </a:extLst>
          </p:cNvPr>
          <p:cNvCxnSpPr>
            <a:cxnSpLocks/>
          </p:cNvCxnSpPr>
          <p:nvPr/>
        </p:nvCxnSpPr>
        <p:spPr>
          <a:xfrm>
            <a:off x="5075434" y="1710210"/>
            <a:ext cx="0" cy="53828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EBF5FC4-E8C4-1A26-37B3-CDB427EA879F}"/>
              </a:ext>
            </a:extLst>
          </p:cNvPr>
          <p:cNvCxnSpPr>
            <a:cxnSpLocks/>
          </p:cNvCxnSpPr>
          <p:nvPr/>
        </p:nvCxnSpPr>
        <p:spPr>
          <a:xfrm>
            <a:off x="4987324" y="2248494"/>
            <a:ext cx="1984038"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B1EE56F-10DE-D969-CC24-87297B5D0E29}"/>
              </a:ext>
            </a:extLst>
          </p:cNvPr>
          <p:cNvCxnSpPr>
            <a:cxnSpLocks/>
          </p:cNvCxnSpPr>
          <p:nvPr/>
        </p:nvCxnSpPr>
        <p:spPr>
          <a:xfrm flipV="1">
            <a:off x="2738069" y="2248494"/>
            <a:ext cx="2261088" cy="82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06B80B6-C0E1-F0A9-B827-6E599BA65A4C}"/>
              </a:ext>
            </a:extLst>
          </p:cNvPr>
          <p:cNvCxnSpPr>
            <a:cxnSpLocks/>
          </p:cNvCxnSpPr>
          <p:nvPr/>
        </p:nvCxnSpPr>
        <p:spPr>
          <a:xfrm>
            <a:off x="6971362" y="2248494"/>
            <a:ext cx="0" cy="15968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0151724-986D-B66A-80F5-3E605BC959A3}"/>
              </a:ext>
            </a:extLst>
          </p:cNvPr>
          <p:cNvCxnSpPr>
            <a:cxnSpLocks/>
          </p:cNvCxnSpPr>
          <p:nvPr/>
        </p:nvCxnSpPr>
        <p:spPr>
          <a:xfrm>
            <a:off x="2738069" y="2248494"/>
            <a:ext cx="0" cy="15254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27A7AF61-5626-B2A2-673C-D9198400D5F0}"/>
              </a:ext>
            </a:extLst>
          </p:cNvPr>
          <p:cNvSpPr/>
          <p:nvPr/>
        </p:nvSpPr>
        <p:spPr>
          <a:xfrm>
            <a:off x="1" y="6529"/>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FEDERAL FUNDING FRAMEWORK</a:t>
            </a:r>
          </a:p>
        </p:txBody>
      </p:sp>
      <p:sp>
        <p:nvSpPr>
          <p:cNvPr id="5" name="TextBox 4">
            <a:extLst>
              <a:ext uri="{FF2B5EF4-FFF2-40B4-BE49-F238E27FC236}">
                <a16:creationId xmlns:a16="http://schemas.microsoft.com/office/drawing/2014/main" id="{59F7633F-0FAE-4276-7467-779F14B93F66}"/>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3</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cxnSp>
        <p:nvCxnSpPr>
          <p:cNvPr id="38" name="Connector: Elbow 37">
            <a:extLst>
              <a:ext uri="{FF2B5EF4-FFF2-40B4-BE49-F238E27FC236}">
                <a16:creationId xmlns:a16="http://schemas.microsoft.com/office/drawing/2014/main" id="{A72EDB9F-216D-75ED-DA01-2CBABDFD86BE}"/>
              </a:ext>
            </a:extLst>
          </p:cNvPr>
          <p:cNvCxnSpPr>
            <a:cxnSpLocks/>
          </p:cNvCxnSpPr>
          <p:nvPr/>
        </p:nvCxnSpPr>
        <p:spPr>
          <a:xfrm rot="16200000" flipH="1">
            <a:off x="7287474" y="2862912"/>
            <a:ext cx="544034" cy="1208835"/>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C330DB02-84D4-2849-B7B1-14A7B4B0377B}"/>
              </a:ext>
            </a:extLst>
          </p:cNvPr>
          <p:cNvCxnSpPr>
            <a:cxnSpLocks/>
          </p:cNvCxnSpPr>
          <p:nvPr/>
        </p:nvCxnSpPr>
        <p:spPr>
          <a:xfrm rot="5400000">
            <a:off x="6109063" y="2890870"/>
            <a:ext cx="544034" cy="1147986"/>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EAE6D4B-C938-C913-D098-DBB0EA40C561}"/>
              </a:ext>
            </a:extLst>
          </p:cNvPr>
          <p:cNvSpPr txBox="1"/>
          <p:nvPr/>
        </p:nvSpPr>
        <p:spPr>
          <a:xfrm>
            <a:off x="1691592" y="2459741"/>
            <a:ext cx="2085341" cy="534313"/>
          </a:xfrm>
          <a:prstGeom prst="rect">
            <a:avLst/>
          </a:prstGeom>
          <a:solidFill>
            <a:srgbClr val="92D050"/>
          </a:solidFill>
        </p:spPr>
        <p:txBody>
          <a:bodyPr wrap="square">
            <a:spAutoFit/>
          </a:bodyPr>
          <a:lstStyle/>
          <a:p>
            <a:pPr algn="ctr">
              <a:lnSpc>
                <a:spcPct val="125000"/>
              </a:lnSpc>
            </a:pPr>
            <a:r>
              <a:rPr lang="en-MY" sz="1200" dirty="0">
                <a:solidFill>
                  <a:schemeClr val="bg1"/>
                </a:solidFill>
                <a:latin typeface="+mj-lt"/>
                <a:ea typeface="Open Sans SemiBold" panose="020B0706030804020204" pitchFamily="34" charset="0"/>
                <a:cs typeface="Open Sans SemiBold" panose="020B0706030804020204" pitchFamily="34" charset="0"/>
              </a:rPr>
              <a:t>PROCUREMENT CONTRACT</a:t>
            </a:r>
            <a:endParaRPr lang="en-MY" sz="1200" i="1" dirty="0">
              <a:solidFill>
                <a:schemeClr val="bg1"/>
              </a:solidFill>
              <a:ea typeface="Open Sans Light" panose="020B0306030504020204" pitchFamily="34" charset="0"/>
              <a:cs typeface="Open Sans Light" panose="020B0306030504020204" pitchFamily="34" charset="0"/>
            </a:endParaRPr>
          </a:p>
        </p:txBody>
      </p:sp>
      <p:sp>
        <p:nvSpPr>
          <p:cNvPr id="57" name="Rectangle: Rounded Corners 56">
            <a:extLst>
              <a:ext uri="{FF2B5EF4-FFF2-40B4-BE49-F238E27FC236}">
                <a16:creationId xmlns:a16="http://schemas.microsoft.com/office/drawing/2014/main" id="{7ED02500-FF86-602A-EF3F-C56E7D40E852}"/>
              </a:ext>
            </a:extLst>
          </p:cNvPr>
          <p:cNvSpPr/>
          <p:nvPr/>
        </p:nvSpPr>
        <p:spPr>
          <a:xfrm>
            <a:off x="5789650" y="5056236"/>
            <a:ext cx="2469737" cy="81327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PURCHASE (CONTRACTOR/VENDOR RELATIONSHIP)</a:t>
            </a:r>
          </a:p>
        </p:txBody>
      </p:sp>
      <p:sp>
        <p:nvSpPr>
          <p:cNvPr id="58" name="Rectangle: Rounded Corners 57">
            <a:extLst>
              <a:ext uri="{FF2B5EF4-FFF2-40B4-BE49-F238E27FC236}">
                <a16:creationId xmlns:a16="http://schemas.microsoft.com/office/drawing/2014/main" id="{B060BCF4-E0FB-C7FD-7FE5-AF5A5728CCCB}"/>
              </a:ext>
            </a:extLst>
          </p:cNvPr>
          <p:cNvSpPr/>
          <p:nvPr/>
        </p:nvSpPr>
        <p:spPr>
          <a:xfrm>
            <a:off x="8326633" y="5048449"/>
            <a:ext cx="2261014" cy="813270"/>
          </a:xfrm>
          <a:prstGeom prst="roundRect">
            <a:avLst>
              <a:gd name="adj" fmla="val 50000"/>
            </a:avLst>
          </a:prstGeom>
          <a:solidFill>
            <a:srgbClr val="1D8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SUBAWARD (SUBRECIPIENT RELATIONSHIP)</a:t>
            </a:r>
          </a:p>
        </p:txBody>
      </p:sp>
      <p:cxnSp>
        <p:nvCxnSpPr>
          <p:cNvPr id="59" name="Connector: Elbow 58">
            <a:extLst>
              <a:ext uri="{FF2B5EF4-FFF2-40B4-BE49-F238E27FC236}">
                <a16:creationId xmlns:a16="http://schemas.microsoft.com/office/drawing/2014/main" id="{EED1F5A6-4E43-0F1E-720D-D5914B21253A}"/>
              </a:ext>
            </a:extLst>
          </p:cNvPr>
          <p:cNvCxnSpPr>
            <a:cxnSpLocks/>
          </p:cNvCxnSpPr>
          <p:nvPr/>
        </p:nvCxnSpPr>
        <p:spPr>
          <a:xfrm rot="16200000" flipH="1">
            <a:off x="8521049" y="4179155"/>
            <a:ext cx="544034" cy="1208835"/>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F5682AE1-1CEA-83C4-46BA-4D59FEB75703}"/>
              </a:ext>
            </a:extLst>
          </p:cNvPr>
          <p:cNvCxnSpPr>
            <a:cxnSpLocks/>
          </p:cNvCxnSpPr>
          <p:nvPr/>
        </p:nvCxnSpPr>
        <p:spPr>
          <a:xfrm rot="5400000">
            <a:off x="7342638" y="4209579"/>
            <a:ext cx="544034" cy="1147986"/>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BA57F5E-BAB3-F957-E4A7-E24EBDF4B6EF}"/>
              </a:ext>
            </a:extLst>
          </p:cNvPr>
          <p:cNvCxnSpPr>
            <a:cxnSpLocks/>
          </p:cNvCxnSpPr>
          <p:nvPr/>
        </p:nvCxnSpPr>
        <p:spPr>
          <a:xfrm>
            <a:off x="6969502" y="2256698"/>
            <a:ext cx="286102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9E01A58-012C-190C-441D-CEC0FEC6C0D8}"/>
              </a:ext>
            </a:extLst>
          </p:cNvPr>
          <p:cNvCxnSpPr>
            <a:cxnSpLocks/>
          </p:cNvCxnSpPr>
          <p:nvPr/>
        </p:nvCxnSpPr>
        <p:spPr>
          <a:xfrm rot="5400000">
            <a:off x="9756909" y="2330312"/>
            <a:ext cx="151479" cy="4252"/>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429E59CC-240E-EA1A-97C2-F687233DE2AA}"/>
              </a:ext>
            </a:extLst>
          </p:cNvPr>
          <p:cNvSpPr/>
          <p:nvPr/>
        </p:nvSpPr>
        <p:spPr>
          <a:xfrm>
            <a:off x="8659101" y="2408178"/>
            <a:ext cx="2433442" cy="74913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a:solidFill>
                  <a:schemeClr val="bg1"/>
                </a:solidFill>
                <a:latin typeface="+mj-lt"/>
              </a:rPr>
              <a:t>COOPERATIVE</a:t>
            </a:r>
          </a:p>
          <a:p>
            <a:pPr algn="ctr"/>
            <a:r>
              <a:rPr lang="en-MY" sz="1200" dirty="0">
                <a:solidFill>
                  <a:schemeClr val="bg1"/>
                </a:solidFill>
                <a:latin typeface="+mj-lt"/>
              </a:rPr>
              <a:t>AGREEMENT</a:t>
            </a:r>
          </a:p>
        </p:txBody>
      </p:sp>
    </p:spTree>
    <p:extLst>
      <p:ext uri="{BB962C8B-B14F-4D97-AF65-F5344CB8AC3E}">
        <p14:creationId xmlns:p14="http://schemas.microsoft.com/office/powerpoint/2010/main" val="17348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B21C-8DE9-595E-9A95-DBE334C66C9F}"/>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400" b="1" dirty="0">
                <a:solidFill>
                  <a:schemeClr val="accent1"/>
                </a:solidFill>
                <a:latin typeface="Calibri" panose="020F0502020204030204" pitchFamily="34" charset="0"/>
                <a:cs typeface="Calibri" panose="020F0502020204030204" pitchFamily="34" charset="0"/>
              </a:rPr>
              <a:t>DH-38 (continued)</a:t>
            </a:r>
          </a:p>
        </p:txBody>
      </p:sp>
      <p:pic>
        <p:nvPicPr>
          <p:cNvPr id="2" name="Picture 1">
            <a:extLst>
              <a:ext uri="{FF2B5EF4-FFF2-40B4-BE49-F238E27FC236}">
                <a16:creationId xmlns:a16="http://schemas.microsoft.com/office/drawing/2014/main" id="{35C9525C-BB96-B87E-4EE9-70DA6F2DCC9D}"/>
              </a:ext>
            </a:extLst>
          </p:cNvPr>
          <p:cNvPicPr>
            <a:picLocks noChangeAspect="1"/>
          </p:cNvPicPr>
          <p:nvPr/>
        </p:nvPicPr>
        <p:blipFill>
          <a:blip r:embed="rId3"/>
          <a:stretch>
            <a:fillRect/>
          </a:stretch>
        </p:blipFill>
        <p:spPr>
          <a:xfrm>
            <a:off x="724783" y="665423"/>
            <a:ext cx="10926112" cy="6192577"/>
          </a:xfrm>
          <a:prstGeom prst="rect">
            <a:avLst/>
          </a:prstGeom>
        </p:spPr>
      </p:pic>
      <p:sp>
        <p:nvSpPr>
          <p:cNvPr id="3" name="TextBox 2">
            <a:extLst>
              <a:ext uri="{FF2B5EF4-FFF2-40B4-BE49-F238E27FC236}">
                <a16:creationId xmlns:a16="http://schemas.microsoft.com/office/drawing/2014/main" id="{2EFD1DB4-09B2-CC0E-0C4C-0BBE74D1238E}"/>
              </a:ext>
            </a:extLst>
          </p:cNvPr>
          <p:cNvSpPr txBox="1"/>
          <p:nvPr/>
        </p:nvSpPr>
        <p:spPr>
          <a:xfrm>
            <a:off x="11650895" y="6488668"/>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30</a:t>
            </a:r>
          </a:p>
        </p:txBody>
      </p:sp>
    </p:spTree>
    <p:extLst>
      <p:ext uri="{BB962C8B-B14F-4D97-AF65-F5344CB8AC3E}">
        <p14:creationId xmlns:p14="http://schemas.microsoft.com/office/powerpoint/2010/main" val="244561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B21C-8DE9-595E-9A95-DBE334C66C9F}"/>
              </a:ext>
            </a:extLst>
          </p:cNvPr>
          <p:cNvSpPr>
            <a:spLocks noGrp="1"/>
          </p:cNvSpPr>
          <p:nvPr/>
        </p:nvSpPr>
        <p:spPr>
          <a:xfrm>
            <a:off x="938211" y="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400" b="1" dirty="0">
                <a:solidFill>
                  <a:schemeClr val="accent1"/>
                </a:solidFill>
                <a:latin typeface="Calibri" panose="020F0502020204030204" pitchFamily="34" charset="0"/>
                <a:cs typeface="Calibri" panose="020F0502020204030204" pitchFamily="34" charset="0"/>
              </a:rPr>
              <a:t>DH-38 (continued)</a:t>
            </a:r>
          </a:p>
        </p:txBody>
      </p:sp>
      <p:pic>
        <p:nvPicPr>
          <p:cNvPr id="3" name="Picture 2">
            <a:extLst>
              <a:ext uri="{FF2B5EF4-FFF2-40B4-BE49-F238E27FC236}">
                <a16:creationId xmlns:a16="http://schemas.microsoft.com/office/drawing/2014/main" id="{57C1FBAE-5A3E-592B-2E48-CC2F523F5624}"/>
              </a:ext>
            </a:extLst>
          </p:cNvPr>
          <p:cNvPicPr>
            <a:picLocks noChangeAspect="1"/>
          </p:cNvPicPr>
          <p:nvPr/>
        </p:nvPicPr>
        <p:blipFill>
          <a:blip r:embed="rId3"/>
          <a:stretch>
            <a:fillRect/>
          </a:stretch>
        </p:blipFill>
        <p:spPr>
          <a:xfrm>
            <a:off x="601970" y="725128"/>
            <a:ext cx="10988059" cy="6132872"/>
          </a:xfrm>
          <a:prstGeom prst="rect">
            <a:avLst/>
          </a:prstGeom>
        </p:spPr>
      </p:pic>
      <p:sp>
        <p:nvSpPr>
          <p:cNvPr id="2" name="Arrow: Right 1">
            <a:extLst>
              <a:ext uri="{FF2B5EF4-FFF2-40B4-BE49-F238E27FC236}">
                <a16:creationId xmlns:a16="http://schemas.microsoft.com/office/drawing/2014/main" id="{FB4EABC3-B1F1-D65A-4B22-16953B4A05E4}"/>
              </a:ext>
            </a:extLst>
          </p:cNvPr>
          <p:cNvSpPr/>
          <p:nvPr/>
        </p:nvSpPr>
        <p:spPr>
          <a:xfrm>
            <a:off x="21870" y="5638801"/>
            <a:ext cx="580100" cy="4940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0B71A4C-FE19-7C8B-DF26-4DCEFFC299A9}"/>
              </a:ext>
            </a:extLst>
          </p:cNvPr>
          <p:cNvSpPr txBox="1"/>
          <p:nvPr/>
        </p:nvSpPr>
        <p:spPr>
          <a:xfrm>
            <a:off x="11590029" y="6488668"/>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31</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44883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72D0-87FD-0D29-0DD0-B1C069844885}"/>
              </a:ext>
            </a:extLst>
          </p:cNvPr>
          <p:cNvSpPr>
            <a:spLocks noGrp="1"/>
          </p:cNvSpPr>
          <p:nvPr/>
        </p:nvSpPr>
        <p:spPr>
          <a:xfrm>
            <a:off x="1242679" y="0"/>
            <a:ext cx="10315575" cy="707923"/>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200" b="1" dirty="0">
                <a:solidFill>
                  <a:schemeClr val="accent1"/>
                </a:solidFill>
                <a:latin typeface="Calibri" panose="020F0502020204030204" pitchFamily="34" charset="0"/>
                <a:cs typeface="Calibri" panose="020F0502020204030204" pitchFamily="34" charset="0"/>
              </a:rPr>
              <a:t>Sample Invoice</a:t>
            </a:r>
          </a:p>
        </p:txBody>
      </p:sp>
      <p:pic>
        <p:nvPicPr>
          <p:cNvPr id="5" name="Picture 4">
            <a:extLst>
              <a:ext uri="{FF2B5EF4-FFF2-40B4-BE49-F238E27FC236}">
                <a16:creationId xmlns:a16="http://schemas.microsoft.com/office/drawing/2014/main" id="{27362779-E3A6-9BBC-8906-2DC518C84A20}"/>
              </a:ext>
            </a:extLst>
          </p:cNvPr>
          <p:cNvPicPr>
            <a:picLocks noChangeAspect="1"/>
          </p:cNvPicPr>
          <p:nvPr/>
        </p:nvPicPr>
        <p:blipFill>
          <a:blip r:embed="rId4"/>
          <a:stretch>
            <a:fillRect/>
          </a:stretch>
        </p:blipFill>
        <p:spPr>
          <a:xfrm>
            <a:off x="2835667" y="566567"/>
            <a:ext cx="7477929" cy="6291433"/>
          </a:xfrm>
          <a:prstGeom prst="rect">
            <a:avLst/>
          </a:prstGeom>
        </p:spPr>
      </p:pic>
      <p:sp>
        <p:nvSpPr>
          <p:cNvPr id="3" name="TextBox 2">
            <a:extLst>
              <a:ext uri="{FF2B5EF4-FFF2-40B4-BE49-F238E27FC236}">
                <a16:creationId xmlns:a16="http://schemas.microsoft.com/office/drawing/2014/main" id="{18C09EED-615B-6A11-E9E1-4A28755144EA}"/>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32</a:t>
            </a:r>
          </a:p>
        </p:txBody>
      </p:sp>
    </p:spTree>
    <p:extLst>
      <p:ext uri="{BB962C8B-B14F-4D97-AF65-F5344CB8AC3E}">
        <p14:creationId xmlns:p14="http://schemas.microsoft.com/office/powerpoint/2010/main" val="330134580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3131714" y="637716"/>
            <a:ext cx="5928572" cy="5582567"/>
          </a:xfrm>
          <a:prstGeom prst="ellipse">
            <a:avLst/>
          </a:prstGeom>
          <a:solidFill>
            <a:schemeClr val="bg1"/>
          </a:solidFill>
          <a:ln w="19050">
            <a:solidFill>
              <a:schemeClr val="tx1"/>
            </a:solidFill>
            <a:extLst>
              <a:ext uri="{C807C97D-BFC1-408E-A445-0C87EB9F89A2}">
                <ask:lineSketchStyleProps xmlns:ask="http://schemas.microsoft.com/office/drawing/2018/sketchyshapes" sd="852854689">
                  <a:custGeom>
                    <a:avLst/>
                    <a:gdLst>
                      <a:gd name="connsiteX0" fmla="*/ 0 w 4394200"/>
                      <a:gd name="connsiteY0" fmla="*/ 167220 h 1003300"/>
                      <a:gd name="connsiteX1" fmla="*/ 167220 w 4394200"/>
                      <a:gd name="connsiteY1" fmla="*/ 0 h 1003300"/>
                      <a:gd name="connsiteX2" fmla="*/ 665991 w 4394200"/>
                      <a:gd name="connsiteY2" fmla="*/ 0 h 1003300"/>
                      <a:gd name="connsiteX3" fmla="*/ 1286554 w 4394200"/>
                      <a:gd name="connsiteY3" fmla="*/ 0 h 1003300"/>
                      <a:gd name="connsiteX4" fmla="*/ 1947715 w 4394200"/>
                      <a:gd name="connsiteY4" fmla="*/ 0 h 1003300"/>
                      <a:gd name="connsiteX5" fmla="*/ 2527680 w 4394200"/>
                      <a:gd name="connsiteY5" fmla="*/ 0 h 1003300"/>
                      <a:gd name="connsiteX6" fmla="*/ 2985853 w 4394200"/>
                      <a:gd name="connsiteY6" fmla="*/ 0 h 1003300"/>
                      <a:gd name="connsiteX7" fmla="*/ 3565819 w 4394200"/>
                      <a:gd name="connsiteY7" fmla="*/ 0 h 1003300"/>
                      <a:gd name="connsiteX8" fmla="*/ 4226980 w 4394200"/>
                      <a:gd name="connsiteY8" fmla="*/ 0 h 1003300"/>
                      <a:gd name="connsiteX9" fmla="*/ 4394200 w 4394200"/>
                      <a:gd name="connsiteY9" fmla="*/ 167220 h 1003300"/>
                      <a:gd name="connsiteX10" fmla="*/ 4394200 w 4394200"/>
                      <a:gd name="connsiteY10" fmla="*/ 515027 h 1003300"/>
                      <a:gd name="connsiteX11" fmla="*/ 4394200 w 4394200"/>
                      <a:gd name="connsiteY11" fmla="*/ 836080 h 1003300"/>
                      <a:gd name="connsiteX12" fmla="*/ 4226980 w 4394200"/>
                      <a:gd name="connsiteY12" fmla="*/ 1003300 h 1003300"/>
                      <a:gd name="connsiteX13" fmla="*/ 3728209 w 4394200"/>
                      <a:gd name="connsiteY13" fmla="*/ 1003300 h 1003300"/>
                      <a:gd name="connsiteX14" fmla="*/ 3148244 w 4394200"/>
                      <a:gd name="connsiteY14" fmla="*/ 1003300 h 1003300"/>
                      <a:gd name="connsiteX15" fmla="*/ 2690071 w 4394200"/>
                      <a:gd name="connsiteY15" fmla="*/ 1003300 h 1003300"/>
                      <a:gd name="connsiteX16" fmla="*/ 2028910 w 4394200"/>
                      <a:gd name="connsiteY16" fmla="*/ 1003300 h 1003300"/>
                      <a:gd name="connsiteX17" fmla="*/ 1530139 w 4394200"/>
                      <a:gd name="connsiteY17" fmla="*/ 1003300 h 1003300"/>
                      <a:gd name="connsiteX18" fmla="*/ 1031369 w 4394200"/>
                      <a:gd name="connsiteY18" fmla="*/ 1003300 h 1003300"/>
                      <a:gd name="connsiteX19" fmla="*/ 167220 w 4394200"/>
                      <a:gd name="connsiteY19" fmla="*/ 1003300 h 1003300"/>
                      <a:gd name="connsiteX20" fmla="*/ 0 w 4394200"/>
                      <a:gd name="connsiteY20" fmla="*/ 836080 h 1003300"/>
                      <a:gd name="connsiteX21" fmla="*/ 0 w 4394200"/>
                      <a:gd name="connsiteY21" fmla="*/ 521716 h 1003300"/>
                      <a:gd name="connsiteX22" fmla="*/ 0 w 4394200"/>
                      <a:gd name="connsiteY22"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94200" h="1003300" fill="none" extrusionOk="0">
                        <a:moveTo>
                          <a:pt x="0" y="167220"/>
                        </a:moveTo>
                        <a:cubicBezTo>
                          <a:pt x="22905" y="79720"/>
                          <a:pt x="82229" y="-26128"/>
                          <a:pt x="167220" y="0"/>
                        </a:cubicBezTo>
                        <a:cubicBezTo>
                          <a:pt x="412167" y="-37566"/>
                          <a:pt x="442728" y="47893"/>
                          <a:pt x="665991" y="0"/>
                        </a:cubicBezTo>
                        <a:cubicBezTo>
                          <a:pt x="889254" y="-47893"/>
                          <a:pt x="1135192" y="68009"/>
                          <a:pt x="1286554" y="0"/>
                        </a:cubicBezTo>
                        <a:cubicBezTo>
                          <a:pt x="1437916" y="-68009"/>
                          <a:pt x="1753256" y="40936"/>
                          <a:pt x="1947715" y="0"/>
                        </a:cubicBezTo>
                        <a:cubicBezTo>
                          <a:pt x="2142174" y="-40936"/>
                          <a:pt x="2372650" y="4128"/>
                          <a:pt x="2527680" y="0"/>
                        </a:cubicBezTo>
                        <a:cubicBezTo>
                          <a:pt x="2682711" y="-4128"/>
                          <a:pt x="2776103" y="35851"/>
                          <a:pt x="2985853" y="0"/>
                        </a:cubicBezTo>
                        <a:cubicBezTo>
                          <a:pt x="3195603" y="-35851"/>
                          <a:pt x="3318041" y="21023"/>
                          <a:pt x="3565819" y="0"/>
                        </a:cubicBezTo>
                        <a:cubicBezTo>
                          <a:pt x="3813597" y="-21023"/>
                          <a:pt x="3969278" y="8616"/>
                          <a:pt x="4226980" y="0"/>
                        </a:cubicBezTo>
                        <a:cubicBezTo>
                          <a:pt x="4325033" y="-25109"/>
                          <a:pt x="4405697" y="49808"/>
                          <a:pt x="4394200" y="167220"/>
                        </a:cubicBezTo>
                        <a:cubicBezTo>
                          <a:pt x="4401818" y="296578"/>
                          <a:pt x="4378865" y="357200"/>
                          <a:pt x="4394200" y="515027"/>
                        </a:cubicBezTo>
                        <a:cubicBezTo>
                          <a:pt x="4409535" y="672854"/>
                          <a:pt x="4366594" y="770284"/>
                          <a:pt x="4394200" y="836080"/>
                        </a:cubicBezTo>
                        <a:cubicBezTo>
                          <a:pt x="4396352" y="916634"/>
                          <a:pt x="4323254" y="1011106"/>
                          <a:pt x="4226980" y="1003300"/>
                        </a:cubicBezTo>
                        <a:cubicBezTo>
                          <a:pt x="4019296" y="1048142"/>
                          <a:pt x="3945980" y="997209"/>
                          <a:pt x="3728209" y="1003300"/>
                        </a:cubicBezTo>
                        <a:cubicBezTo>
                          <a:pt x="3510438" y="1009391"/>
                          <a:pt x="3299551" y="960608"/>
                          <a:pt x="3148244" y="1003300"/>
                        </a:cubicBezTo>
                        <a:cubicBezTo>
                          <a:pt x="2996937" y="1045992"/>
                          <a:pt x="2870088" y="950249"/>
                          <a:pt x="2690071" y="1003300"/>
                        </a:cubicBezTo>
                        <a:cubicBezTo>
                          <a:pt x="2510054" y="1056351"/>
                          <a:pt x="2193816" y="982024"/>
                          <a:pt x="2028910" y="1003300"/>
                        </a:cubicBezTo>
                        <a:cubicBezTo>
                          <a:pt x="1864004" y="1024576"/>
                          <a:pt x="1686535" y="964219"/>
                          <a:pt x="1530139" y="1003300"/>
                        </a:cubicBezTo>
                        <a:cubicBezTo>
                          <a:pt x="1373743" y="1042381"/>
                          <a:pt x="1149329" y="955393"/>
                          <a:pt x="1031369" y="1003300"/>
                        </a:cubicBezTo>
                        <a:cubicBezTo>
                          <a:pt x="913409" y="1051207"/>
                          <a:pt x="521775" y="967266"/>
                          <a:pt x="167220" y="1003300"/>
                        </a:cubicBezTo>
                        <a:cubicBezTo>
                          <a:pt x="72532" y="997850"/>
                          <a:pt x="5681" y="937376"/>
                          <a:pt x="0" y="836080"/>
                        </a:cubicBezTo>
                        <a:cubicBezTo>
                          <a:pt x="-1740" y="763121"/>
                          <a:pt x="12889" y="647247"/>
                          <a:pt x="0" y="521716"/>
                        </a:cubicBezTo>
                        <a:cubicBezTo>
                          <a:pt x="-12889" y="396185"/>
                          <a:pt x="12764" y="291348"/>
                          <a:pt x="0" y="167220"/>
                        </a:cubicBezTo>
                        <a:close/>
                      </a:path>
                      <a:path w="4394200" h="1003300" stroke="0" extrusionOk="0">
                        <a:moveTo>
                          <a:pt x="0" y="167220"/>
                        </a:moveTo>
                        <a:cubicBezTo>
                          <a:pt x="12180" y="78187"/>
                          <a:pt x="79872" y="10429"/>
                          <a:pt x="167220" y="0"/>
                        </a:cubicBezTo>
                        <a:cubicBezTo>
                          <a:pt x="352113" y="-21226"/>
                          <a:pt x="675229" y="34308"/>
                          <a:pt x="828381" y="0"/>
                        </a:cubicBezTo>
                        <a:cubicBezTo>
                          <a:pt x="981533" y="-34308"/>
                          <a:pt x="1086131" y="20540"/>
                          <a:pt x="1286554" y="0"/>
                        </a:cubicBezTo>
                        <a:cubicBezTo>
                          <a:pt x="1486977" y="-20540"/>
                          <a:pt x="1778578" y="21701"/>
                          <a:pt x="1907117" y="0"/>
                        </a:cubicBezTo>
                        <a:cubicBezTo>
                          <a:pt x="2035656" y="-21701"/>
                          <a:pt x="2176417" y="22095"/>
                          <a:pt x="2405888" y="0"/>
                        </a:cubicBezTo>
                        <a:cubicBezTo>
                          <a:pt x="2635359" y="-22095"/>
                          <a:pt x="2873717" y="46860"/>
                          <a:pt x="3067049" y="0"/>
                        </a:cubicBezTo>
                        <a:cubicBezTo>
                          <a:pt x="3260381" y="-46860"/>
                          <a:pt x="3490347" y="2690"/>
                          <a:pt x="3728209" y="0"/>
                        </a:cubicBezTo>
                        <a:cubicBezTo>
                          <a:pt x="3966071" y="-2690"/>
                          <a:pt x="4096803" y="22659"/>
                          <a:pt x="4226980" y="0"/>
                        </a:cubicBezTo>
                        <a:cubicBezTo>
                          <a:pt x="4316312" y="9246"/>
                          <a:pt x="4373857" y="74520"/>
                          <a:pt x="4394200" y="167220"/>
                        </a:cubicBezTo>
                        <a:cubicBezTo>
                          <a:pt x="4417222" y="336838"/>
                          <a:pt x="4358097" y="437431"/>
                          <a:pt x="4394200" y="508339"/>
                        </a:cubicBezTo>
                        <a:cubicBezTo>
                          <a:pt x="4430303" y="579247"/>
                          <a:pt x="4388659" y="676824"/>
                          <a:pt x="4394200" y="836080"/>
                        </a:cubicBezTo>
                        <a:cubicBezTo>
                          <a:pt x="4391517" y="933910"/>
                          <a:pt x="4315514" y="997399"/>
                          <a:pt x="4226980" y="1003300"/>
                        </a:cubicBezTo>
                        <a:cubicBezTo>
                          <a:pt x="4114088" y="1017314"/>
                          <a:pt x="3960556" y="993969"/>
                          <a:pt x="3728209" y="1003300"/>
                        </a:cubicBezTo>
                        <a:cubicBezTo>
                          <a:pt x="3495862" y="1012631"/>
                          <a:pt x="3329881" y="944243"/>
                          <a:pt x="3148244" y="1003300"/>
                        </a:cubicBezTo>
                        <a:cubicBezTo>
                          <a:pt x="2966608" y="1062357"/>
                          <a:pt x="2704802" y="959465"/>
                          <a:pt x="2568278" y="1003300"/>
                        </a:cubicBezTo>
                        <a:cubicBezTo>
                          <a:pt x="2431754" y="1047135"/>
                          <a:pt x="2227161" y="983859"/>
                          <a:pt x="1947715" y="1003300"/>
                        </a:cubicBezTo>
                        <a:cubicBezTo>
                          <a:pt x="1668269" y="1022741"/>
                          <a:pt x="1657482" y="949762"/>
                          <a:pt x="1367749" y="1003300"/>
                        </a:cubicBezTo>
                        <a:cubicBezTo>
                          <a:pt x="1078016" y="1056838"/>
                          <a:pt x="1029001" y="996452"/>
                          <a:pt x="828381" y="1003300"/>
                        </a:cubicBezTo>
                        <a:cubicBezTo>
                          <a:pt x="627761" y="1010148"/>
                          <a:pt x="451687" y="985437"/>
                          <a:pt x="167220" y="1003300"/>
                        </a:cubicBezTo>
                        <a:cubicBezTo>
                          <a:pt x="74069" y="995247"/>
                          <a:pt x="329" y="924767"/>
                          <a:pt x="0" y="836080"/>
                        </a:cubicBezTo>
                        <a:cubicBezTo>
                          <a:pt x="-5074" y="727568"/>
                          <a:pt x="35678" y="617904"/>
                          <a:pt x="0" y="488273"/>
                        </a:cubicBezTo>
                        <a:cubicBezTo>
                          <a:pt x="-35678" y="358642"/>
                          <a:pt x="12401" y="246863"/>
                          <a:pt x="0" y="1672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dirty="0">
              <a:solidFill>
                <a:schemeClr val="bg2"/>
              </a:solidFill>
            </a:endParaRPr>
          </a:p>
        </p:txBody>
      </p:sp>
      <p:sp>
        <p:nvSpPr>
          <p:cNvPr id="7" name="Oval 6">
            <a:extLst>
              <a:ext uri="{FF2B5EF4-FFF2-40B4-BE49-F238E27FC236}">
                <a16:creationId xmlns:a16="http://schemas.microsoft.com/office/drawing/2014/main" id="{889EF94B-22D4-4677-9F3C-17BCA38BBF64}"/>
              </a:ext>
            </a:extLst>
          </p:cNvPr>
          <p:cNvSpPr/>
          <p:nvPr/>
        </p:nvSpPr>
        <p:spPr>
          <a:xfrm>
            <a:off x="3352285" y="470429"/>
            <a:ext cx="1809745" cy="1766369"/>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3023419" y="1858583"/>
            <a:ext cx="6145162" cy="403187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CONTACT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1"/>
              </a:solidFill>
              <a:effectLst/>
              <a:uLnTx/>
              <a:uFillTx/>
              <a:latin typeface="Montserrat Black" panose="00000A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Calibri" panose="020F0502020204030204" pitchFamily="34" charset="0"/>
                <a:cs typeface="Calibri" panose="020F0502020204030204" pitchFamily="34" charset="0"/>
              </a:rPr>
              <a:t>The best contact you have will always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Calibri" panose="020F0502020204030204" pitchFamily="34" charset="0"/>
                <a:cs typeface="Calibri" panose="020F0502020204030204" pitchFamily="34" charset="0"/>
              </a:rPr>
              <a:t>b</a:t>
            </a:r>
            <a:r>
              <a:rPr kumimoji="0" 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e your program partner at DHSS!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schemeClr val="accent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Calibri" panose="020F0502020204030204" pitchFamily="34" charset="0"/>
                <a:cs typeface="Calibri" panose="020F0502020204030204" pitchFamily="34" charset="0"/>
              </a:rPr>
              <a:t>Today’s presenter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Scott Gray, Monitoring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Calibri" panose="020F0502020204030204" pitchFamily="34" charset="0"/>
                <a:cs typeface="Calibri" panose="020F0502020204030204" pitchFamily="34" charset="0"/>
              </a:rPr>
              <a:t>DHSS – Office of Compliance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t>
            </a:r>
            <a:r>
              <a:rPr kumimoji="0" lang="en-US" sz="240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cott.gray@health.mo.gov</a:t>
            </a:r>
            <a:endParaRPr kumimoji="0" lang="en-US" sz="240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Montserrat Black" panose="00000A00000000000000" pitchFamily="50"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7616" y="554072"/>
            <a:ext cx="1599082" cy="1599082"/>
          </a:xfrm>
          <a:prstGeom prst="rect">
            <a:avLst/>
          </a:prstGeom>
        </p:spPr>
      </p:pic>
    </p:spTree>
    <p:extLst>
      <p:ext uri="{BB962C8B-B14F-4D97-AF65-F5344CB8AC3E}">
        <p14:creationId xmlns:p14="http://schemas.microsoft.com/office/powerpoint/2010/main" val="354240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2586C-5AF7-FA2F-D5B3-681A40B314AE}"/>
              </a:ext>
            </a:extLst>
          </p:cNvPr>
          <p:cNvPicPr>
            <a:picLocks noChangeAspect="1"/>
          </p:cNvPicPr>
          <p:nvPr/>
        </p:nvPicPr>
        <p:blipFill>
          <a:blip r:embed="rId3"/>
          <a:stretch>
            <a:fillRect/>
          </a:stretch>
        </p:blipFill>
        <p:spPr>
          <a:xfrm>
            <a:off x="1052388" y="64912"/>
            <a:ext cx="10087220" cy="6728175"/>
          </a:xfrm>
          <a:prstGeom prst="rect">
            <a:avLst/>
          </a:prstGeom>
        </p:spPr>
      </p:pic>
      <p:sp>
        <p:nvSpPr>
          <p:cNvPr id="8" name="TextBox 7">
            <a:extLst>
              <a:ext uri="{FF2B5EF4-FFF2-40B4-BE49-F238E27FC236}">
                <a16:creationId xmlns:a16="http://schemas.microsoft.com/office/drawing/2014/main" id="{49568ECC-CF6A-01AE-A98E-4A64F108EA5C}"/>
              </a:ext>
            </a:extLst>
          </p:cNvPr>
          <p:cNvSpPr txBox="1"/>
          <p:nvPr/>
        </p:nvSpPr>
        <p:spPr>
          <a:xfrm>
            <a:off x="1052388" y="1300627"/>
            <a:ext cx="1008722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dirty="0">
                <a:latin typeface="Calibri" panose="020F0502020204030204" pitchFamily="34" charset="0"/>
                <a:cs typeface="Calibri" panose="020F0502020204030204" pitchFamily="34" charset="0"/>
              </a:rPr>
              <a:t>UGG </a:t>
            </a:r>
            <a:r>
              <a:rPr kumimoji="0" lang="en-US" sz="52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THE</a:t>
            </a:r>
            <a:r>
              <a:rPr kumimoji="0" lang="en-US" sz="5200" b="1" i="0"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rPr>
              <a:t> </a:t>
            </a:r>
            <a:r>
              <a:rPr kumimoji="0" lang="en-US" sz="5200" b="1" i="0" u="none" strike="noStrike" kern="1200" cap="none" spc="0" normalizeH="0" baseline="0" noProof="0" dirty="0">
                <a:ln>
                  <a:noFill/>
                </a:ln>
                <a:solidFill>
                  <a:schemeClr val="accent5"/>
                </a:solidFill>
                <a:effectLst/>
                <a:uLnTx/>
                <a:uFillTx/>
                <a:latin typeface="Calibri" panose="020F0502020204030204" pitchFamily="34" charset="0"/>
                <a:cs typeface="Calibri" panose="020F0502020204030204" pitchFamily="34" charset="0"/>
              </a:rPr>
              <a:t>PUG</a:t>
            </a:r>
          </a:p>
        </p:txBody>
      </p:sp>
      <p:sp>
        <p:nvSpPr>
          <p:cNvPr id="6" name="TextBox 5">
            <a:extLst>
              <a:ext uri="{FF2B5EF4-FFF2-40B4-BE49-F238E27FC236}">
                <a16:creationId xmlns:a16="http://schemas.microsoft.com/office/drawing/2014/main" id="{27C8FC6B-8D35-25F9-D7AF-982F365B1B0A}"/>
              </a:ext>
            </a:extLst>
          </p:cNvPr>
          <p:cNvSpPr txBox="1"/>
          <p:nvPr/>
        </p:nvSpPr>
        <p:spPr>
          <a:xfrm>
            <a:off x="1052388" y="175122"/>
            <a:ext cx="100872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atin typeface="Montserrat Black" panose="00000A00000000000000" pitchFamily="50" charset="0"/>
              </a:rPr>
              <a:t>Uniform Grant Guidance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ontserrat Black" panose="00000A00000000000000" pitchFamily="50" charset="0"/>
                <a:ea typeface="+mn-ea"/>
                <a:cs typeface="+mn-cs"/>
              </a:rPr>
              <a:t>(</a:t>
            </a:r>
            <a:r>
              <a:rPr lang="en-US" sz="4000" b="1" dirty="0">
                <a:latin typeface="Montserrat Black" panose="00000A00000000000000" pitchFamily="50" charset="0"/>
              </a:rPr>
              <a:t>2 CFR 200)</a:t>
            </a:r>
            <a:endParaRPr kumimoji="0" lang="en-US" sz="4000" b="1" i="0" u="none" strike="noStrike" kern="1200" cap="none" spc="0" normalizeH="0" baseline="0" noProof="0" dirty="0">
              <a:ln>
                <a:noFill/>
              </a:ln>
              <a:effectLst/>
              <a:uLnTx/>
              <a:uFillTx/>
              <a:latin typeface="Montserrat Black" panose="00000A00000000000000" pitchFamily="50" charset="0"/>
              <a:ea typeface="+mn-ea"/>
              <a:cs typeface="+mn-cs"/>
            </a:endParaRPr>
          </a:p>
        </p:txBody>
      </p:sp>
      <p:pic>
        <p:nvPicPr>
          <p:cNvPr id="9" name="Picture 8" descr="Text&#10;&#10;AI-generated content may be incorrect.">
            <a:extLst>
              <a:ext uri="{FF2B5EF4-FFF2-40B4-BE49-F238E27FC236}">
                <a16:creationId xmlns:a16="http://schemas.microsoft.com/office/drawing/2014/main" id="{69A6960D-726A-8597-5B1F-24A00038F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613" y="3655669"/>
            <a:ext cx="3017220" cy="1207467"/>
          </a:xfrm>
          <a:prstGeom prst="rect">
            <a:avLst/>
          </a:prstGeom>
        </p:spPr>
      </p:pic>
      <p:sp>
        <p:nvSpPr>
          <p:cNvPr id="2" name="TextBox 1">
            <a:extLst>
              <a:ext uri="{FF2B5EF4-FFF2-40B4-BE49-F238E27FC236}">
                <a16:creationId xmlns:a16="http://schemas.microsoft.com/office/drawing/2014/main" id="{8775BB33-3463-3291-582E-3935BF0C4988}"/>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4</a:t>
            </a:r>
          </a:p>
        </p:txBody>
      </p:sp>
    </p:spTree>
    <p:extLst>
      <p:ext uri="{BB962C8B-B14F-4D97-AF65-F5344CB8AC3E}">
        <p14:creationId xmlns:p14="http://schemas.microsoft.com/office/powerpoint/2010/main" val="13119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623F-392C-4801-9639-5FA45D7F3E75}"/>
              </a:ext>
            </a:extLst>
          </p:cNvPr>
          <p:cNvSpPr>
            <a:spLocks noGrp="1"/>
          </p:cNvSpPr>
          <p:nvPr>
            <p:ph type="title"/>
          </p:nvPr>
        </p:nvSpPr>
        <p:spPr>
          <a:xfrm>
            <a:off x="838200" y="31793"/>
            <a:ext cx="10515600" cy="886732"/>
          </a:xfrm>
        </p:spPr>
        <p:txBody>
          <a:bodyPr/>
          <a:lstStyle/>
          <a:p>
            <a:r>
              <a:rPr lang="en-US" sz="5200" b="1" dirty="0">
                <a:solidFill>
                  <a:schemeClr val="accent2"/>
                </a:solidFill>
                <a:latin typeface="Calibri" panose="020F0502020204030204" pitchFamily="34" charset="0"/>
                <a:cs typeface="Calibri" panose="020F0502020204030204" pitchFamily="34" charset="0"/>
              </a:rPr>
              <a:t>Legal Framework</a:t>
            </a:r>
          </a:p>
        </p:txBody>
      </p:sp>
      <p:sp>
        <p:nvSpPr>
          <p:cNvPr id="3" name="Subtitle 2">
            <a:extLst>
              <a:ext uri="{FF2B5EF4-FFF2-40B4-BE49-F238E27FC236}">
                <a16:creationId xmlns:a16="http://schemas.microsoft.com/office/drawing/2014/main" id="{914D88CA-9BBC-477C-A507-D3CEF5B160E9}"/>
              </a:ext>
            </a:extLst>
          </p:cNvPr>
          <p:cNvSpPr>
            <a:spLocks noGrp="1"/>
          </p:cNvSpPr>
          <p:nvPr>
            <p:ph type="subTitle" idx="1"/>
          </p:nvPr>
        </p:nvSpPr>
        <p:spPr>
          <a:xfrm>
            <a:off x="660970" y="877955"/>
            <a:ext cx="10870059" cy="436562"/>
          </a:xfrm>
        </p:spPr>
        <p:txBody>
          <a:bodyPr>
            <a:noAutofit/>
          </a:bodyPr>
          <a:lstStyle/>
          <a:p>
            <a:r>
              <a:rPr lang="en-US" sz="3600" b="1" dirty="0">
                <a:solidFill>
                  <a:schemeClr val="accent2"/>
                </a:solidFill>
                <a:latin typeface="Calibri" panose="020F0502020204030204" pitchFamily="34" charset="0"/>
                <a:cs typeface="Calibri" panose="020F0502020204030204" pitchFamily="34" charset="0"/>
              </a:rPr>
              <a:t>Federal Financial Assistance Awards</a:t>
            </a:r>
          </a:p>
        </p:txBody>
      </p:sp>
      <p:cxnSp>
        <p:nvCxnSpPr>
          <p:cNvPr id="23" name="Straight Connector 22">
            <a:extLst>
              <a:ext uri="{FF2B5EF4-FFF2-40B4-BE49-F238E27FC236}">
                <a16:creationId xmlns:a16="http://schemas.microsoft.com/office/drawing/2014/main" id="{8B9B6A59-4C81-42B0-B9FE-832201F95631}"/>
              </a:ext>
            </a:extLst>
          </p:cNvPr>
          <p:cNvCxnSpPr>
            <a:cxnSpLocks/>
          </p:cNvCxnSpPr>
          <p:nvPr/>
        </p:nvCxnSpPr>
        <p:spPr>
          <a:xfrm>
            <a:off x="616449" y="2676071"/>
            <a:ext cx="10870059" cy="0"/>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5E8797-2334-4CCC-9B15-FC6B733458B4}"/>
              </a:ext>
            </a:extLst>
          </p:cNvPr>
          <p:cNvCxnSpPr>
            <a:cxnSpLocks/>
          </p:cNvCxnSpPr>
          <p:nvPr/>
        </p:nvCxnSpPr>
        <p:spPr>
          <a:xfrm>
            <a:off x="606175" y="3316073"/>
            <a:ext cx="10880333" cy="12505"/>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2A5DED-617B-40F4-BF69-0BC3AED3CFA6}"/>
              </a:ext>
            </a:extLst>
          </p:cNvPr>
          <p:cNvCxnSpPr>
            <a:cxnSpLocks/>
          </p:cNvCxnSpPr>
          <p:nvPr/>
        </p:nvCxnSpPr>
        <p:spPr>
          <a:xfrm>
            <a:off x="595901" y="4033491"/>
            <a:ext cx="10890607" cy="43371"/>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3D9F16-C3CB-4D86-9BC4-F415CF81E334}"/>
              </a:ext>
            </a:extLst>
          </p:cNvPr>
          <p:cNvCxnSpPr>
            <a:cxnSpLocks/>
          </p:cNvCxnSpPr>
          <p:nvPr/>
        </p:nvCxnSpPr>
        <p:spPr>
          <a:xfrm>
            <a:off x="585627" y="4802831"/>
            <a:ext cx="10900881" cy="45591"/>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BC7EEF-29D0-4B11-A42E-EB8C0EAEBA5F}"/>
              </a:ext>
            </a:extLst>
          </p:cNvPr>
          <p:cNvCxnSpPr>
            <a:cxnSpLocks/>
          </p:cNvCxnSpPr>
          <p:nvPr/>
        </p:nvCxnSpPr>
        <p:spPr>
          <a:xfrm>
            <a:off x="585627" y="5593481"/>
            <a:ext cx="10900881" cy="72725"/>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94476F4-691C-41A3-B6D6-F39E62E8D79A}"/>
              </a:ext>
            </a:extLst>
          </p:cNvPr>
          <p:cNvSpPr/>
          <p:nvPr/>
        </p:nvSpPr>
        <p:spPr>
          <a:xfrm>
            <a:off x="6183256" y="4928785"/>
            <a:ext cx="5423117" cy="646331"/>
          </a:xfrm>
          <a:prstGeom prst="rect">
            <a:avLst/>
          </a:prstGeom>
        </p:spPr>
        <p:txBody>
          <a:bodyPr wrap="square">
            <a:spAutoFit/>
          </a:bodyPr>
          <a:lstStyle/>
          <a:p>
            <a:pPr algn="ctr"/>
            <a:r>
              <a:rPr lang="en-MY" dirty="0">
                <a:latin typeface="+mj-lt"/>
                <a:ea typeface="Open Sans SemiBold" panose="020B0706030804020204" pitchFamily="34" charset="0"/>
                <a:cs typeface="Open Sans SemiBold" panose="020B0706030804020204" pitchFamily="34" charset="0"/>
              </a:rPr>
              <a:t>Issued by the Federal funding agency to the recipient; based on application</a:t>
            </a:r>
          </a:p>
        </p:txBody>
      </p:sp>
      <p:sp>
        <p:nvSpPr>
          <p:cNvPr id="4" name="Freeform 53">
            <a:extLst>
              <a:ext uri="{FF2B5EF4-FFF2-40B4-BE49-F238E27FC236}">
                <a16:creationId xmlns:a16="http://schemas.microsoft.com/office/drawing/2014/main" id="{B32ABAED-42A8-0A6B-C862-A113B3ADC6A8}"/>
              </a:ext>
            </a:extLst>
          </p:cNvPr>
          <p:cNvSpPr/>
          <p:nvPr/>
        </p:nvSpPr>
        <p:spPr>
          <a:xfrm>
            <a:off x="1399609" y="4906963"/>
            <a:ext cx="4927421" cy="676642"/>
          </a:xfrm>
          <a:custGeom>
            <a:avLst/>
            <a:gdLst>
              <a:gd name="connsiteX0" fmla="*/ 477300 w 5181600"/>
              <a:gd name="connsiteY0" fmla="*/ 0 h 700030"/>
              <a:gd name="connsiteX1" fmla="*/ 4710617 w 5181600"/>
              <a:gd name="connsiteY1" fmla="*/ 0 h 700030"/>
              <a:gd name="connsiteX2" fmla="*/ 5181600 w 5181600"/>
              <a:gd name="connsiteY2" fmla="*/ 700030 h 700030"/>
              <a:gd name="connsiteX3" fmla="*/ 0 w 5181600"/>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5181600" h="700030">
                <a:moveTo>
                  <a:pt x="477300" y="0"/>
                </a:moveTo>
                <a:lnTo>
                  <a:pt x="4710617" y="0"/>
                </a:lnTo>
                <a:lnTo>
                  <a:pt x="5181600" y="700030"/>
                </a:lnTo>
                <a:lnTo>
                  <a:pt x="0" y="700030"/>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rPr>
              <a:t>Notice of Award</a:t>
            </a:r>
          </a:p>
        </p:txBody>
      </p:sp>
      <p:sp>
        <p:nvSpPr>
          <p:cNvPr id="5" name="Freeform 50">
            <a:extLst>
              <a:ext uri="{FF2B5EF4-FFF2-40B4-BE49-F238E27FC236}">
                <a16:creationId xmlns:a16="http://schemas.microsoft.com/office/drawing/2014/main" id="{B230EB4B-B646-EF43-8F18-BC3072FC0131}"/>
              </a:ext>
            </a:extLst>
          </p:cNvPr>
          <p:cNvSpPr/>
          <p:nvPr/>
        </p:nvSpPr>
        <p:spPr>
          <a:xfrm>
            <a:off x="1891094" y="4147499"/>
            <a:ext cx="3944453" cy="676642"/>
          </a:xfrm>
          <a:custGeom>
            <a:avLst/>
            <a:gdLst>
              <a:gd name="connsiteX0" fmla="*/ 477300 w 4139421"/>
              <a:gd name="connsiteY0" fmla="*/ 0 h 700030"/>
              <a:gd name="connsiteX1" fmla="*/ 3668437 w 4139421"/>
              <a:gd name="connsiteY1" fmla="*/ 0 h 700030"/>
              <a:gd name="connsiteX2" fmla="*/ 4139421 w 4139421"/>
              <a:gd name="connsiteY2" fmla="*/ 700030 h 700030"/>
              <a:gd name="connsiteX3" fmla="*/ 0 w 4139421"/>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4139421" h="700030">
                <a:moveTo>
                  <a:pt x="477300" y="0"/>
                </a:moveTo>
                <a:lnTo>
                  <a:pt x="3668437" y="0"/>
                </a:lnTo>
                <a:lnTo>
                  <a:pt x="4139421" y="700030"/>
                </a:lnTo>
                <a:lnTo>
                  <a:pt x="0" y="700030"/>
                </a:lnTo>
                <a:close/>
              </a:path>
            </a:pathLst>
          </a:custGeom>
          <a:solidFill>
            <a:schemeClr val="accent5"/>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rPr>
              <a:t>Guidance</a:t>
            </a:r>
          </a:p>
        </p:txBody>
      </p:sp>
      <p:sp>
        <p:nvSpPr>
          <p:cNvPr id="6" name="Freeform 55">
            <a:extLst>
              <a:ext uri="{FF2B5EF4-FFF2-40B4-BE49-F238E27FC236}">
                <a16:creationId xmlns:a16="http://schemas.microsoft.com/office/drawing/2014/main" id="{AF22B867-D2E0-D8C6-301E-595122BCD71F}"/>
              </a:ext>
            </a:extLst>
          </p:cNvPr>
          <p:cNvSpPr/>
          <p:nvPr/>
        </p:nvSpPr>
        <p:spPr>
          <a:xfrm>
            <a:off x="2402988" y="3394131"/>
            <a:ext cx="2920666" cy="676642"/>
          </a:xfrm>
          <a:custGeom>
            <a:avLst/>
            <a:gdLst>
              <a:gd name="connsiteX0" fmla="*/ 477299 w 3097241"/>
              <a:gd name="connsiteY0" fmla="*/ 0 h 700030"/>
              <a:gd name="connsiteX1" fmla="*/ 2626257 w 3097241"/>
              <a:gd name="connsiteY1" fmla="*/ 0 h 700030"/>
              <a:gd name="connsiteX2" fmla="*/ 3097241 w 3097241"/>
              <a:gd name="connsiteY2" fmla="*/ 700030 h 700030"/>
              <a:gd name="connsiteX3" fmla="*/ 0 w 3097241"/>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3097241" h="700030">
                <a:moveTo>
                  <a:pt x="477299" y="0"/>
                </a:moveTo>
                <a:lnTo>
                  <a:pt x="2626257" y="0"/>
                </a:lnTo>
                <a:lnTo>
                  <a:pt x="3097241" y="700030"/>
                </a:lnTo>
                <a:lnTo>
                  <a:pt x="0" y="700030"/>
                </a:lnTo>
                <a:close/>
              </a:path>
            </a:pathLst>
          </a:custGeom>
          <a:solidFill>
            <a:schemeClr val="tx1"/>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rPr>
              <a:t>Regulations</a:t>
            </a:r>
          </a:p>
        </p:txBody>
      </p:sp>
      <p:sp>
        <p:nvSpPr>
          <p:cNvPr id="7" name="Freeform 57">
            <a:extLst>
              <a:ext uri="{FF2B5EF4-FFF2-40B4-BE49-F238E27FC236}">
                <a16:creationId xmlns:a16="http://schemas.microsoft.com/office/drawing/2014/main" id="{8AE68ED7-3D3A-537F-0C7C-316B838E8B55}"/>
              </a:ext>
            </a:extLst>
          </p:cNvPr>
          <p:cNvSpPr/>
          <p:nvPr/>
        </p:nvSpPr>
        <p:spPr>
          <a:xfrm>
            <a:off x="2887130" y="2639431"/>
            <a:ext cx="1932377" cy="676642"/>
          </a:xfrm>
          <a:custGeom>
            <a:avLst/>
            <a:gdLst>
              <a:gd name="connsiteX0" fmla="*/ 477299 w 2055062"/>
              <a:gd name="connsiteY0" fmla="*/ 0 h 700030"/>
              <a:gd name="connsiteX1" fmla="*/ 1584078 w 2055062"/>
              <a:gd name="connsiteY1" fmla="*/ 0 h 700030"/>
              <a:gd name="connsiteX2" fmla="*/ 2055062 w 2055062"/>
              <a:gd name="connsiteY2" fmla="*/ 700030 h 700030"/>
              <a:gd name="connsiteX3" fmla="*/ 0 w 2055062"/>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2055062" h="700030">
                <a:moveTo>
                  <a:pt x="477299" y="0"/>
                </a:moveTo>
                <a:lnTo>
                  <a:pt x="1584078" y="0"/>
                </a:lnTo>
                <a:lnTo>
                  <a:pt x="2055062" y="700030"/>
                </a:lnTo>
                <a:lnTo>
                  <a:pt x="0" y="700030"/>
                </a:lnTo>
                <a:close/>
              </a:path>
            </a:pathLst>
          </a:cu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rPr>
              <a:t>Statutes</a:t>
            </a:r>
          </a:p>
        </p:txBody>
      </p:sp>
      <p:sp>
        <p:nvSpPr>
          <p:cNvPr id="8" name="Isosceles Triangle 7">
            <a:extLst>
              <a:ext uri="{FF2B5EF4-FFF2-40B4-BE49-F238E27FC236}">
                <a16:creationId xmlns:a16="http://schemas.microsoft.com/office/drawing/2014/main" id="{BA156FB8-AA81-C641-39F4-D4F07924A3E4}"/>
              </a:ext>
            </a:extLst>
          </p:cNvPr>
          <p:cNvSpPr/>
          <p:nvPr/>
        </p:nvSpPr>
        <p:spPr>
          <a:xfrm>
            <a:off x="3386265" y="1914358"/>
            <a:ext cx="934109" cy="676644"/>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13" name="Rectangle 12">
            <a:extLst>
              <a:ext uri="{FF2B5EF4-FFF2-40B4-BE49-F238E27FC236}">
                <a16:creationId xmlns:a16="http://schemas.microsoft.com/office/drawing/2014/main" id="{3AA73636-EE2F-4F05-8A36-18DCDDE6BDD3}"/>
              </a:ext>
            </a:extLst>
          </p:cNvPr>
          <p:cNvSpPr/>
          <p:nvPr/>
        </p:nvSpPr>
        <p:spPr>
          <a:xfrm>
            <a:off x="5152793" y="2210408"/>
            <a:ext cx="6000428" cy="369332"/>
          </a:xfrm>
          <a:prstGeom prst="rect">
            <a:avLst/>
          </a:prstGeom>
        </p:spPr>
        <p:txBody>
          <a:bodyPr wrap="square">
            <a:spAutoFit/>
          </a:bodyPr>
          <a:lstStyle/>
          <a:p>
            <a:pPr algn="ctr"/>
            <a:r>
              <a:rPr lang="en-MY" dirty="0">
                <a:latin typeface="+mj-lt"/>
                <a:ea typeface="Open Sans SemiBold" panose="020B0706030804020204" pitchFamily="34" charset="0"/>
                <a:cs typeface="Open Sans SemiBold" panose="020B0706030804020204" pitchFamily="34" charset="0"/>
              </a:rPr>
              <a:t>U.S. Constitution</a:t>
            </a:r>
            <a:endParaRPr lang="en-MY" dirty="0">
              <a:latin typeface="+mj-lt"/>
            </a:endParaRPr>
          </a:p>
        </p:txBody>
      </p:sp>
      <p:sp>
        <p:nvSpPr>
          <p:cNvPr id="14" name="Rectangle 13">
            <a:extLst>
              <a:ext uri="{FF2B5EF4-FFF2-40B4-BE49-F238E27FC236}">
                <a16:creationId xmlns:a16="http://schemas.microsoft.com/office/drawing/2014/main" id="{69A5A9FB-45E5-4818-A644-2E1079099C5D}"/>
              </a:ext>
            </a:extLst>
          </p:cNvPr>
          <p:cNvSpPr/>
          <p:nvPr/>
        </p:nvSpPr>
        <p:spPr>
          <a:xfrm>
            <a:off x="4939372" y="2641483"/>
            <a:ext cx="6667001" cy="646331"/>
          </a:xfrm>
          <a:prstGeom prst="rect">
            <a:avLst/>
          </a:prstGeom>
        </p:spPr>
        <p:txBody>
          <a:bodyPr wrap="square">
            <a:spAutoFit/>
          </a:bodyPr>
          <a:lstStyle/>
          <a:p>
            <a:pPr algn="ctr"/>
            <a:r>
              <a:rPr lang="en-MY" dirty="0">
                <a:latin typeface="+mj-lt"/>
                <a:ea typeface="Open Sans SemiBold" panose="020B0706030804020204" pitchFamily="34" charset="0"/>
                <a:cs typeface="Open Sans SemiBold" panose="020B0706030804020204" pitchFamily="34" charset="0"/>
              </a:rPr>
              <a:t>Congressional Authorizing Acts; Appropriation Acts;</a:t>
            </a:r>
          </a:p>
          <a:p>
            <a:pPr algn="ctr"/>
            <a:r>
              <a:rPr lang="en-MY" dirty="0">
                <a:latin typeface="+mj-lt"/>
                <a:ea typeface="Open Sans SemiBold" panose="020B0706030804020204" pitchFamily="34" charset="0"/>
                <a:cs typeface="Open Sans SemiBold" panose="020B0706030804020204" pitchFamily="34" charset="0"/>
              </a:rPr>
              <a:t>Cross-Cutting Statues (Whistleblower Protection)</a:t>
            </a:r>
            <a:endParaRPr lang="en-MY" dirty="0">
              <a:latin typeface="+mj-lt"/>
            </a:endParaRPr>
          </a:p>
        </p:txBody>
      </p:sp>
      <p:sp>
        <p:nvSpPr>
          <p:cNvPr id="15" name="Rectangle 14">
            <a:extLst>
              <a:ext uri="{FF2B5EF4-FFF2-40B4-BE49-F238E27FC236}">
                <a16:creationId xmlns:a16="http://schemas.microsoft.com/office/drawing/2014/main" id="{BF0A3926-2F77-42EE-A3A0-3A274AB78789}"/>
              </a:ext>
            </a:extLst>
          </p:cNvPr>
          <p:cNvSpPr/>
          <p:nvPr/>
        </p:nvSpPr>
        <p:spPr>
          <a:xfrm>
            <a:off x="5148994" y="3386563"/>
            <a:ext cx="6512175" cy="646331"/>
          </a:xfrm>
          <a:prstGeom prst="rect">
            <a:avLst/>
          </a:prstGeom>
        </p:spPr>
        <p:txBody>
          <a:bodyPr wrap="square">
            <a:spAutoFit/>
          </a:bodyPr>
          <a:lstStyle/>
          <a:p>
            <a:pPr algn="ctr"/>
            <a:r>
              <a:rPr lang="en-MY" dirty="0">
                <a:latin typeface="+mj-lt"/>
                <a:ea typeface="Open Sans SemiBold" panose="020B0706030804020204" pitchFamily="34" charset="0"/>
                <a:cs typeface="Open Sans SemiBold" panose="020B0706030804020204" pitchFamily="34" charset="0"/>
              </a:rPr>
              <a:t>2 CFR Part 200 (UGG); Program Specific Regulation;</a:t>
            </a:r>
          </a:p>
          <a:p>
            <a:pPr algn="ctr"/>
            <a:r>
              <a:rPr lang="en-MY" dirty="0">
                <a:latin typeface="+mj-lt"/>
                <a:ea typeface="Open Sans SemiBold" panose="020B0706030804020204" pitchFamily="34" charset="0"/>
                <a:cs typeface="Open Sans SemiBold" panose="020B0706030804020204" pitchFamily="34" charset="0"/>
              </a:rPr>
              <a:t>Cross Cutting Regulations (45 Part 93 – Lobbying)</a:t>
            </a:r>
            <a:endParaRPr lang="en-MY" dirty="0">
              <a:latin typeface="+mj-lt"/>
            </a:endParaRPr>
          </a:p>
        </p:txBody>
      </p:sp>
      <p:sp>
        <p:nvSpPr>
          <p:cNvPr id="16" name="Rectangle 15">
            <a:extLst>
              <a:ext uri="{FF2B5EF4-FFF2-40B4-BE49-F238E27FC236}">
                <a16:creationId xmlns:a16="http://schemas.microsoft.com/office/drawing/2014/main" id="{14FE855A-8744-4087-A32B-DCB4A0D920E7}"/>
              </a:ext>
            </a:extLst>
          </p:cNvPr>
          <p:cNvSpPr/>
          <p:nvPr/>
        </p:nvSpPr>
        <p:spPr>
          <a:xfrm>
            <a:off x="5594204" y="4176367"/>
            <a:ext cx="6012169" cy="646331"/>
          </a:xfrm>
          <a:prstGeom prst="rect">
            <a:avLst/>
          </a:prstGeom>
        </p:spPr>
        <p:txBody>
          <a:bodyPr wrap="square">
            <a:spAutoFit/>
          </a:bodyPr>
          <a:lstStyle/>
          <a:p>
            <a:pPr algn="ctr"/>
            <a:r>
              <a:rPr lang="en-MY" dirty="0">
                <a:latin typeface="+mj-lt"/>
              </a:rPr>
              <a:t>Agency-wide (HHS Grants Policy Statement)</a:t>
            </a:r>
          </a:p>
          <a:p>
            <a:pPr algn="ctr"/>
            <a:r>
              <a:rPr lang="en-MY" dirty="0">
                <a:latin typeface="+mj-lt"/>
              </a:rPr>
              <a:t>Program Specific (Policies, Manuals)</a:t>
            </a:r>
          </a:p>
        </p:txBody>
      </p:sp>
      <p:sp>
        <p:nvSpPr>
          <p:cNvPr id="17" name="Freeform 53">
            <a:extLst>
              <a:ext uri="{FF2B5EF4-FFF2-40B4-BE49-F238E27FC236}">
                <a16:creationId xmlns:a16="http://schemas.microsoft.com/office/drawing/2014/main" id="{5665136F-7325-592D-2F86-688A74B3D08A}"/>
              </a:ext>
            </a:extLst>
          </p:cNvPr>
          <p:cNvSpPr/>
          <p:nvPr/>
        </p:nvSpPr>
        <p:spPr>
          <a:xfrm>
            <a:off x="838200" y="5695666"/>
            <a:ext cx="6117404" cy="753149"/>
          </a:xfrm>
          <a:custGeom>
            <a:avLst/>
            <a:gdLst>
              <a:gd name="connsiteX0" fmla="*/ 477300 w 5181600"/>
              <a:gd name="connsiteY0" fmla="*/ 0 h 700030"/>
              <a:gd name="connsiteX1" fmla="*/ 4710617 w 5181600"/>
              <a:gd name="connsiteY1" fmla="*/ 0 h 700030"/>
              <a:gd name="connsiteX2" fmla="*/ 5181600 w 5181600"/>
              <a:gd name="connsiteY2" fmla="*/ 700030 h 700030"/>
              <a:gd name="connsiteX3" fmla="*/ 0 w 5181600"/>
              <a:gd name="connsiteY3" fmla="*/ 700030 h 700030"/>
            </a:gdLst>
            <a:ahLst/>
            <a:cxnLst>
              <a:cxn ang="0">
                <a:pos x="connsiteX0" y="connsiteY0"/>
              </a:cxn>
              <a:cxn ang="0">
                <a:pos x="connsiteX1" y="connsiteY1"/>
              </a:cxn>
              <a:cxn ang="0">
                <a:pos x="connsiteX2" y="connsiteY2"/>
              </a:cxn>
              <a:cxn ang="0">
                <a:pos x="connsiteX3" y="connsiteY3"/>
              </a:cxn>
            </a:cxnLst>
            <a:rect l="l" t="t" r="r" b="b"/>
            <a:pathLst>
              <a:path w="5181600" h="700030">
                <a:moveTo>
                  <a:pt x="477300" y="0"/>
                </a:moveTo>
                <a:lnTo>
                  <a:pt x="4710617" y="0"/>
                </a:lnTo>
                <a:lnTo>
                  <a:pt x="5181600" y="700030"/>
                </a:lnTo>
                <a:lnTo>
                  <a:pt x="0" y="70003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rPr>
              <a:t>Subrecipient Contract</a:t>
            </a:r>
          </a:p>
        </p:txBody>
      </p:sp>
      <p:cxnSp>
        <p:nvCxnSpPr>
          <p:cNvPr id="124" name="Straight Connector 123">
            <a:extLst>
              <a:ext uri="{FF2B5EF4-FFF2-40B4-BE49-F238E27FC236}">
                <a16:creationId xmlns:a16="http://schemas.microsoft.com/office/drawing/2014/main" id="{D6AFD3F0-9E88-5D6E-6B78-2CE0C9A34D17}"/>
              </a:ext>
            </a:extLst>
          </p:cNvPr>
          <p:cNvCxnSpPr>
            <a:cxnSpLocks/>
          </p:cNvCxnSpPr>
          <p:nvPr/>
        </p:nvCxnSpPr>
        <p:spPr>
          <a:xfrm>
            <a:off x="595901" y="6507356"/>
            <a:ext cx="10900881" cy="72725"/>
          </a:xfrm>
          <a:prstGeom prst="line">
            <a:avLst/>
          </a:prstGeom>
          <a:ln>
            <a:gradFill flip="none" rotWithShape="1">
              <a:gsLst>
                <a:gs pos="0">
                  <a:schemeClr val="tx1">
                    <a:lumMod val="25000"/>
                    <a:lumOff val="75000"/>
                  </a:schemeClr>
                </a:gs>
                <a:gs pos="54000">
                  <a:schemeClr val="bg1"/>
                </a:gs>
                <a:gs pos="100000">
                  <a:schemeClr val="tx1">
                    <a:lumMod val="25000"/>
                    <a:lumOff val="7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AAF02FE-7BCD-2054-5853-FF750DC094CD}"/>
              </a:ext>
            </a:extLst>
          </p:cNvPr>
          <p:cNvSpPr/>
          <p:nvPr/>
        </p:nvSpPr>
        <p:spPr>
          <a:xfrm>
            <a:off x="6387558" y="5686348"/>
            <a:ext cx="5423117" cy="923330"/>
          </a:xfrm>
          <a:prstGeom prst="rect">
            <a:avLst/>
          </a:prstGeom>
        </p:spPr>
        <p:txBody>
          <a:bodyPr wrap="square">
            <a:spAutoFit/>
          </a:bodyPr>
          <a:lstStyle/>
          <a:p>
            <a:pPr algn="ctr"/>
            <a:r>
              <a:rPr lang="en-MY" dirty="0">
                <a:latin typeface="+mj-lt"/>
                <a:ea typeface="Open Sans SemiBold" panose="020B0706030804020204" pitchFamily="34" charset="0"/>
                <a:cs typeface="Open Sans SemiBold" panose="020B0706030804020204" pitchFamily="34" charset="0"/>
              </a:rPr>
              <a:t>Issued by the recipient (acting as a pass-through entity) to the subrecipient;</a:t>
            </a:r>
          </a:p>
          <a:p>
            <a:pPr algn="ctr"/>
            <a:r>
              <a:rPr lang="en-MY" dirty="0">
                <a:latin typeface="+mj-lt"/>
                <a:ea typeface="Open Sans SemiBold" panose="020B0706030804020204" pitchFamily="34" charset="0"/>
                <a:cs typeface="Open Sans SemiBold" panose="020B0706030804020204" pitchFamily="34" charset="0"/>
              </a:rPr>
              <a:t> based on application</a:t>
            </a:r>
          </a:p>
        </p:txBody>
      </p:sp>
      <p:sp>
        <p:nvSpPr>
          <p:cNvPr id="147" name="TextBox 146">
            <a:extLst>
              <a:ext uri="{FF2B5EF4-FFF2-40B4-BE49-F238E27FC236}">
                <a16:creationId xmlns:a16="http://schemas.microsoft.com/office/drawing/2014/main" id="{80A4B585-D2A7-4D28-6B4E-8D7EF733DFEA}"/>
              </a:ext>
            </a:extLst>
          </p:cNvPr>
          <p:cNvSpPr txBox="1"/>
          <p:nvPr/>
        </p:nvSpPr>
        <p:spPr>
          <a:xfrm>
            <a:off x="11531029" y="6472432"/>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5</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234963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091" y="44503"/>
            <a:ext cx="11009699" cy="938719"/>
          </a:xfrm>
          <a:prstGeom prst="rect">
            <a:avLst/>
          </a:prstGeom>
        </p:spPr>
        <p:txBody>
          <a:bodyPr wrap="square">
            <a:spAutoFit/>
          </a:bodyPr>
          <a:lstStyle/>
          <a:p>
            <a:pPr algn="ctr"/>
            <a:r>
              <a:rPr lang="en-US" sz="5500" b="1" dirty="0">
                <a:solidFill>
                  <a:srgbClr val="1D8FCA"/>
                </a:solidFill>
                <a:latin typeface="Calibri" panose="020F0502020204030204" pitchFamily="34" charset="0"/>
                <a:cs typeface="Calibri" panose="020F0502020204030204" pitchFamily="34" charset="0"/>
              </a:rPr>
              <a:t>Subrecipient</a:t>
            </a:r>
            <a:r>
              <a:rPr lang="en-US" sz="5500" b="1" dirty="0">
                <a:solidFill>
                  <a:schemeClr val="accent6"/>
                </a:solidFill>
                <a:latin typeface="Calibri" panose="020F0502020204030204" pitchFamily="34" charset="0"/>
                <a:cs typeface="Calibri" panose="020F0502020204030204" pitchFamily="34" charset="0"/>
              </a:rPr>
              <a:t> </a:t>
            </a:r>
            <a:r>
              <a:rPr lang="en-US" sz="5500" b="1" dirty="0">
                <a:solidFill>
                  <a:schemeClr val="tx1">
                    <a:lumMod val="50000"/>
                  </a:schemeClr>
                </a:solidFill>
                <a:latin typeface="Calibri" panose="020F0502020204030204" pitchFamily="34" charset="0"/>
                <a:cs typeface="Calibri" panose="020F0502020204030204" pitchFamily="34" charset="0"/>
              </a:rPr>
              <a:t>vs</a:t>
            </a:r>
            <a:r>
              <a:rPr lang="en-US" sz="5500" b="1" dirty="0">
                <a:solidFill>
                  <a:srgbClr val="002060"/>
                </a:solidFill>
                <a:latin typeface="Calibri" panose="020F0502020204030204" pitchFamily="34" charset="0"/>
                <a:cs typeface="Calibri" panose="020F0502020204030204" pitchFamily="34" charset="0"/>
              </a:rPr>
              <a:t>. Contractor</a:t>
            </a:r>
          </a:p>
        </p:txBody>
      </p:sp>
      <p:sp>
        <p:nvSpPr>
          <p:cNvPr id="7" name="Trapezoid 6">
            <a:extLst>
              <a:ext uri="{FF2B5EF4-FFF2-40B4-BE49-F238E27FC236}">
                <a16:creationId xmlns:a16="http://schemas.microsoft.com/office/drawing/2014/main" id="{70534930-6322-40FB-8509-45ABF7A93AC0}"/>
              </a:ext>
            </a:extLst>
          </p:cNvPr>
          <p:cNvSpPr/>
          <p:nvPr/>
        </p:nvSpPr>
        <p:spPr>
          <a:xfrm rot="5400000">
            <a:off x="237131" y="905550"/>
            <a:ext cx="6016567" cy="5600840"/>
          </a:xfrm>
          <a:prstGeom prst="trapezoid">
            <a:avLst>
              <a:gd name="adj" fmla="val 8819"/>
            </a:avLst>
          </a:prstGeom>
          <a:solidFill>
            <a:srgbClr val="00B0F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chemeClr val="accent2"/>
              </a:solidFill>
            </a:endParaRPr>
          </a:p>
        </p:txBody>
      </p:sp>
      <p:sp>
        <p:nvSpPr>
          <p:cNvPr id="8" name="Trapezoid 7">
            <a:extLst>
              <a:ext uri="{FF2B5EF4-FFF2-40B4-BE49-F238E27FC236}">
                <a16:creationId xmlns:a16="http://schemas.microsoft.com/office/drawing/2014/main" id="{FFDE8B4D-0BB6-41B9-BB14-AD742AA714CC}"/>
              </a:ext>
            </a:extLst>
          </p:cNvPr>
          <p:cNvSpPr/>
          <p:nvPr/>
        </p:nvSpPr>
        <p:spPr>
          <a:xfrm rot="16200000" flipH="1">
            <a:off x="5876095" y="785451"/>
            <a:ext cx="6016565" cy="5841037"/>
          </a:xfrm>
          <a:prstGeom prst="trapezoid">
            <a:avLst>
              <a:gd name="adj" fmla="val 8819"/>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TextBox 8"/>
          <p:cNvSpPr txBox="1"/>
          <p:nvPr/>
        </p:nvSpPr>
        <p:spPr>
          <a:xfrm>
            <a:off x="483738" y="1835901"/>
            <a:ext cx="5454575" cy="4416594"/>
          </a:xfrm>
          <a:prstGeom prst="rect">
            <a:avLst/>
          </a:prstGeom>
          <a:noFill/>
        </p:spPr>
        <p:txBody>
          <a:bodyPr wrap="square" rtlCol="0">
            <a:spAutoFit/>
          </a:bodyPr>
          <a:lstStyle/>
          <a:p>
            <a:pPr marL="457200" indent="-457200" algn="just">
              <a:buAutoNum type="arabicParenBoth"/>
            </a:pPr>
            <a:r>
              <a:rPr lang="en-US" sz="2000" dirty="0">
                <a:solidFill>
                  <a:schemeClr val="bg1"/>
                </a:solidFill>
              </a:rPr>
              <a:t>Determines eligibility;</a:t>
            </a:r>
          </a:p>
          <a:p>
            <a:endParaRPr lang="en-US" sz="600" dirty="0">
              <a:solidFill>
                <a:schemeClr val="bg1"/>
              </a:solidFill>
            </a:endParaRPr>
          </a:p>
          <a:p>
            <a:endParaRPr lang="en-US" sz="1950" dirty="0">
              <a:solidFill>
                <a:schemeClr val="bg1"/>
              </a:solidFill>
            </a:endParaRPr>
          </a:p>
          <a:p>
            <a:r>
              <a:rPr lang="en-US" sz="1950" dirty="0">
                <a:solidFill>
                  <a:schemeClr val="bg1"/>
                </a:solidFill>
              </a:rPr>
              <a:t>(2) </a:t>
            </a:r>
            <a:r>
              <a:rPr lang="en-US" sz="2000" dirty="0">
                <a:solidFill>
                  <a:schemeClr val="bg1"/>
                </a:solidFill>
              </a:rPr>
              <a:t>Performance measured in relation to whether program objectives were met; </a:t>
            </a:r>
          </a:p>
          <a:p>
            <a:endParaRPr lang="en-US" sz="600" dirty="0">
              <a:solidFill>
                <a:schemeClr val="bg1"/>
              </a:solidFill>
            </a:endParaRPr>
          </a:p>
          <a:p>
            <a:r>
              <a:rPr lang="en-US" sz="2000" dirty="0">
                <a:solidFill>
                  <a:schemeClr val="bg1"/>
                </a:solidFill>
              </a:rPr>
              <a:t>(3) Responsible for programmatic decision-making; </a:t>
            </a:r>
          </a:p>
          <a:p>
            <a:endParaRPr lang="en-US" sz="600" dirty="0">
              <a:solidFill>
                <a:schemeClr val="bg1"/>
              </a:solidFill>
            </a:endParaRPr>
          </a:p>
          <a:p>
            <a:r>
              <a:rPr lang="en-US" sz="2000" dirty="0">
                <a:solidFill>
                  <a:schemeClr val="bg1"/>
                </a:solidFill>
              </a:rPr>
              <a:t>(4) Responsible for program requirements;</a:t>
            </a:r>
          </a:p>
          <a:p>
            <a:endParaRPr lang="en-US" sz="600" dirty="0">
              <a:solidFill>
                <a:schemeClr val="bg1"/>
              </a:solidFill>
            </a:endParaRPr>
          </a:p>
          <a:p>
            <a:endParaRPr lang="en-US" sz="1950" dirty="0">
              <a:solidFill>
                <a:schemeClr val="bg1"/>
              </a:solidFill>
            </a:endParaRPr>
          </a:p>
          <a:p>
            <a:r>
              <a:rPr lang="en-US" sz="1950" dirty="0">
                <a:solidFill>
                  <a:schemeClr val="bg1"/>
                </a:solidFill>
              </a:rPr>
              <a:t>(5) Uses the federal funds to carry out a program for a public purpose, as opposed to providing goods or services for the benefit of the pass-through entity.</a:t>
            </a:r>
          </a:p>
        </p:txBody>
      </p:sp>
      <p:sp>
        <p:nvSpPr>
          <p:cNvPr id="10" name="TextBox 9"/>
          <p:cNvSpPr txBox="1"/>
          <p:nvPr/>
        </p:nvSpPr>
        <p:spPr>
          <a:xfrm>
            <a:off x="5963859" y="1397174"/>
            <a:ext cx="5988116" cy="400110"/>
          </a:xfrm>
          <a:prstGeom prst="rect">
            <a:avLst/>
          </a:prstGeom>
          <a:noFill/>
        </p:spPr>
        <p:txBody>
          <a:bodyPr wrap="square" rtlCol="0">
            <a:spAutoFit/>
          </a:bodyPr>
          <a:lstStyle/>
          <a:p>
            <a:pPr algn="ctr"/>
            <a:r>
              <a:rPr lang="en-US" sz="2000" b="1" dirty="0">
                <a:solidFill>
                  <a:schemeClr val="bg1"/>
                </a:solidFill>
              </a:rPr>
              <a:t>§ 200.331(b) Contractor Characteristics </a:t>
            </a:r>
          </a:p>
        </p:txBody>
      </p:sp>
      <p:sp>
        <p:nvSpPr>
          <p:cNvPr id="11" name="TextBox 10"/>
          <p:cNvSpPr txBox="1"/>
          <p:nvPr/>
        </p:nvSpPr>
        <p:spPr>
          <a:xfrm>
            <a:off x="5938315" y="1968011"/>
            <a:ext cx="5866581" cy="4131900"/>
          </a:xfrm>
          <a:prstGeom prst="rect">
            <a:avLst/>
          </a:prstGeom>
          <a:noFill/>
        </p:spPr>
        <p:txBody>
          <a:bodyPr wrap="square" rtlCol="0">
            <a:spAutoFit/>
          </a:bodyPr>
          <a:lstStyle/>
          <a:p>
            <a:r>
              <a:rPr lang="en-US" sz="2000" dirty="0">
                <a:solidFill>
                  <a:schemeClr val="bg1"/>
                </a:solidFill>
              </a:rPr>
              <a:t>(1) Provides the goods and services within normal business operations; </a:t>
            </a:r>
          </a:p>
          <a:p>
            <a:endParaRPr lang="en-US" sz="600" dirty="0">
              <a:solidFill>
                <a:schemeClr val="bg1"/>
              </a:solidFill>
            </a:endParaRPr>
          </a:p>
          <a:p>
            <a:r>
              <a:rPr lang="en-US" sz="2000" dirty="0">
                <a:solidFill>
                  <a:schemeClr val="bg1"/>
                </a:solidFill>
              </a:rPr>
              <a:t>(2) Provides similar goods or services to many different purchasers; </a:t>
            </a:r>
          </a:p>
          <a:p>
            <a:endParaRPr lang="en-US" sz="600" dirty="0">
              <a:solidFill>
                <a:schemeClr val="bg1"/>
              </a:solidFill>
            </a:endParaRPr>
          </a:p>
          <a:p>
            <a:r>
              <a:rPr lang="en-US" sz="2000" dirty="0">
                <a:solidFill>
                  <a:schemeClr val="bg1"/>
                </a:solidFill>
              </a:rPr>
              <a:t>(3) Normally operates in a competitive environment; </a:t>
            </a:r>
          </a:p>
          <a:p>
            <a:endParaRPr lang="en-US" sz="600" dirty="0">
              <a:solidFill>
                <a:schemeClr val="bg1"/>
              </a:solidFill>
            </a:endParaRPr>
          </a:p>
          <a:p>
            <a:r>
              <a:rPr lang="en-US" sz="2000" dirty="0">
                <a:solidFill>
                  <a:schemeClr val="bg1"/>
                </a:solidFill>
              </a:rPr>
              <a:t>(4) Provides goods or services that are necessary to the operation of the federal program; </a:t>
            </a:r>
          </a:p>
          <a:p>
            <a:endParaRPr lang="en-US" sz="600" dirty="0">
              <a:solidFill>
                <a:schemeClr val="bg1"/>
              </a:solidFill>
            </a:endParaRPr>
          </a:p>
          <a:p>
            <a:r>
              <a:rPr lang="en-US" sz="1950" dirty="0">
                <a:solidFill>
                  <a:schemeClr val="bg1"/>
                </a:solidFill>
              </a:rPr>
              <a:t>(5) Is not subject to compliance requirements of the federal program, though similar requirements may apply for other reasons.</a:t>
            </a:r>
            <a:endParaRPr lang="en-US" sz="1950" dirty="0">
              <a:solidFill>
                <a:schemeClr val="bg1"/>
              </a:solidFill>
              <a:effectLst/>
            </a:endParaRPr>
          </a:p>
        </p:txBody>
      </p:sp>
      <p:sp>
        <p:nvSpPr>
          <p:cNvPr id="12" name="TextBox 11"/>
          <p:cNvSpPr txBox="1"/>
          <p:nvPr/>
        </p:nvSpPr>
        <p:spPr>
          <a:xfrm>
            <a:off x="337475" y="1282460"/>
            <a:ext cx="5600839" cy="707886"/>
          </a:xfrm>
          <a:prstGeom prst="rect">
            <a:avLst/>
          </a:prstGeom>
          <a:noFill/>
        </p:spPr>
        <p:txBody>
          <a:bodyPr wrap="square" rtlCol="0">
            <a:spAutoFit/>
          </a:bodyPr>
          <a:lstStyle/>
          <a:p>
            <a:pPr algn="ctr"/>
            <a:r>
              <a:rPr lang="en-US" sz="2000" b="1" dirty="0">
                <a:solidFill>
                  <a:schemeClr val="bg1"/>
                </a:solidFill>
              </a:rPr>
              <a:t>§ 200.331(a) Subrecipient Characteristics </a:t>
            </a:r>
          </a:p>
          <a:p>
            <a:pPr algn="ctr"/>
            <a:endParaRPr lang="en-US" sz="2000" b="1" dirty="0">
              <a:solidFill>
                <a:schemeClr val="tx1">
                  <a:lumMod val="50000"/>
                </a:schemeClr>
              </a:solidFill>
            </a:endParaRPr>
          </a:p>
        </p:txBody>
      </p:sp>
      <p:sp>
        <p:nvSpPr>
          <p:cNvPr id="2" name="TextBox 1">
            <a:extLst>
              <a:ext uri="{FF2B5EF4-FFF2-40B4-BE49-F238E27FC236}">
                <a16:creationId xmlns:a16="http://schemas.microsoft.com/office/drawing/2014/main" id="{B33E51E7-662C-3C82-60FB-18E73FDC4C64}"/>
              </a:ext>
            </a:extLst>
          </p:cNvPr>
          <p:cNvSpPr txBox="1"/>
          <p:nvPr/>
        </p:nvSpPr>
        <p:spPr>
          <a:xfrm>
            <a:off x="11672328" y="652958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6</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BEF2625B-1CA9-EF31-F81A-14195767367B}"/>
              </a:ext>
            </a:extLst>
          </p:cNvPr>
          <p:cNvSpPr txBox="1"/>
          <p:nvPr/>
        </p:nvSpPr>
        <p:spPr>
          <a:xfrm>
            <a:off x="-18826" y="697684"/>
            <a:ext cx="553998" cy="6016566"/>
          </a:xfrm>
          <a:prstGeom prst="rect">
            <a:avLst/>
          </a:prstGeom>
          <a:noFill/>
        </p:spPr>
        <p:txBody>
          <a:bodyPr vert="vert270"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400" b="1" dirty="0">
                <a:solidFill>
                  <a:srgbClr val="FF0000"/>
                </a:solidFill>
                <a:latin typeface="Montserrat"/>
              </a:rPr>
              <a:t>SEVERAL FEDERAL REQUIREMENTS</a:t>
            </a:r>
          </a:p>
        </p:txBody>
      </p:sp>
      <p:sp>
        <p:nvSpPr>
          <p:cNvPr id="5" name="TextBox 4">
            <a:extLst>
              <a:ext uri="{FF2B5EF4-FFF2-40B4-BE49-F238E27FC236}">
                <a16:creationId xmlns:a16="http://schemas.microsoft.com/office/drawing/2014/main" id="{FAE1E97A-F755-0479-C04A-9A398A82B908}"/>
              </a:ext>
            </a:extLst>
          </p:cNvPr>
          <p:cNvSpPr txBox="1"/>
          <p:nvPr/>
        </p:nvSpPr>
        <p:spPr>
          <a:xfrm>
            <a:off x="11723651" y="697684"/>
            <a:ext cx="538609" cy="6016568"/>
          </a:xfrm>
          <a:prstGeom prst="rect">
            <a:avLst/>
          </a:prstGeom>
          <a:noFill/>
        </p:spPr>
        <p:txBody>
          <a:bodyPr vert="vert"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300" b="1" dirty="0">
                <a:solidFill>
                  <a:srgbClr val="FF0000"/>
                </a:solidFill>
                <a:latin typeface="Montserrat"/>
              </a:rPr>
              <a:t>NOT MANY FEDERAL REQUIREMENTS</a:t>
            </a:r>
          </a:p>
        </p:txBody>
      </p:sp>
    </p:spTree>
    <p:extLst>
      <p:ext uri="{BB962C8B-B14F-4D97-AF65-F5344CB8AC3E}">
        <p14:creationId xmlns:p14="http://schemas.microsoft.com/office/powerpoint/2010/main" val="16326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urved Right 17">
            <a:extLst>
              <a:ext uri="{FF2B5EF4-FFF2-40B4-BE49-F238E27FC236}">
                <a16:creationId xmlns:a16="http://schemas.microsoft.com/office/drawing/2014/main" id="{57B29C80-1886-AE24-1639-8968B63B070F}"/>
              </a:ext>
            </a:extLst>
          </p:cNvPr>
          <p:cNvSpPr/>
          <p:nvPr/>
        </p:nvSpPr>
        <p:spPr>
          <a:xfrm>
            <a:off x="4314845" y="3492237"/>
            <a:ext cx="1781155" cy="1967439"/>
          </a:xfrm>
          <a:prstGeom prst="curvedRightArrow">
            <a:avLst/>
          </a:prstGeom>
          <a:solidFill>
            <a:srgbClr val="00B050"/>
          </a:solidFill>
          <a:ln>
            <a:solidFill>
              <a:srgbClr val="4A91B6">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9" name="Arrow: Curved Up 18">
            <a:extLst>
              <a:ext uri="{FF2B5EF4-FFF2-40B4-BE49-F238E27FC236}">
                <a16:creationId xmlns:a16="http://schemas.microsoft.com/office/drawing/2014/main" id="{1BE05A75-17B3-7375-1464-4A1693BDFE4D}"/>
              </a:ext>
            </a:extLst>
          </p:cNvPr>
          <p:cNvSpPr/>
          <p:nvPr/>
        </p:nvSpPr>
        <p:spPr>
          <a:xfrm rot="16200000">
            <a:off x="6002861" y="3364366"/>
            <a:ext cx="1967435" cy="1781155"/>
          </a:xfrm>
          <a:prstGeom prst="curvedUpArrow">
            <a:avLst/>
          </a:prstGeom>
          <a:solidFill>
            <a:schemeClr val="accent2"/>
          </a:solidFill>
          <a:ln>
            <a:solidFill>
              <a:srgbClr val="4A91B6">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EC3DAA64-89C4-5A13-5726-AAC13370C5AE}"/>
              </a:ext>
            </a:extLst>
          </p:cNvPr>
          <p:cNvSpPr txBox="1"/>
          <p:nvPr/>
        </p:nvSpPr>
        <p:spPr>
          <a:xfrm>
            <a:off x="-227171" y="255909"/>
            <a:ext cx="12191999" cy="1692771"/>
          </a:xfrm>
          <a:prstGeom prst="rect">
            <a:avLst/>
          </a:prstGeom>
          <a:noFill/>
        </p:spPr>
        <p:txBody>
          <a:bodyPr wrap="square" rtlCol="0">
            <a:spAutoFit/>
          </a:bodyPr>
          <a:lstStyle/>
          <a:p>
            <a:pPr algn="ctr"/>
            <a:r>
              <a:rPr lang="en-US" sz="5200" dirty="0">
                <a:latin typeface="Calibri" panose="020F0502020204030204" pitchFamily="34" charset="0"/>
                <a:cs typeface="Calibri" panose="020F0502020204030204" pitchFamily="34" charset="0"/>
              </a:rPr>
              <a:t>THE TWO BROAD FUNCTIONS OF </a:t>
            </a:r>
          </a:p>
          <a:p>
            <a:pPr algn="ctr"/>
            <a:r>
              <a:rPr lang="en-US" sz="5200" dirty="0">
                <a:latin typeface="Calibri" panose="020F0502020204030204" pitchFamily="34" charset="0"/>
                <a:cs typeface="Calibri" panose="020F0502020204030204" pitchFamily="34" charset="0"/>
              </a:rPr>
              <a:t>ANY PROGRAM’S ACTIVITIES</a:t>
            </a:r>
          </a:p>
        </p:txBody>
      </p:sp>
      <p:sp>
        <p:nvSpPr>
          <p:cNvPr id="24" name="Graphic 501">
            <a:extLst>
              <a:ext uri="{FF2B5EF4-FFF2-40B4-BE49-F238E27FC236}">
                <a16:creationId xmlns:a16="http://schemas.microsoft.com/office/drawing/2014/main" id="{765C9C94-6768-6A02-14CB-6C397285933F}"/>
              </a:ext>
            </a:extLst>
          </p:cNvPr>
          <p:cNvSpPr/>
          <p:nvPr/>
        </p:nvSpPr>
        <p:spPr>
          <a:xfrm>
            <a:off x="4628251" y="3807785"/>
            <a:ext cx="1240578" cy="871846"/>
          </a:xfrm>
          <a:custGeom>
            <a:avLst/>
            <a:gdLst>
              <a:gd name="connsiteX0" fmla="*/ 297944 w 400050"/>
              <a:gd name="connsiteY0" fmla="*/ 91 h 285758"/>
              <a:gd name="connsiteX1" fmla="*/ 200722 w 400050"/>
              <a:gd name="connsiteY1" fmla="*/ 21662 h 285758"/>
              <a:gd name="connsiteX2" fmla="*/ 99873 w 400050"/>
              <a:gd name="connsiteY2" fmla="*/ 43009 h 285758"/>
              <a:gd name="connsiteX3" fmla="*/ 18948 w 400050"/>
              <a:gd name="connsiteY3" fmla="*/ 29531 h 285758"/>
              <a:gd name="connsiteX4" fmla="*/ 0 w 400050"/>
              <a:gd name="connsiteY4" fmla="*/ 22973 h 285758"/>
              <a:gd name="connsiteX5" fmla="*/ 0 w 400050"/>
              <a:gd name="connsiteY5" fmla="*/ 267033 h 285758"/>
              <a:gd name="connsiteX6" fmla="*/ 9516 w 400050"/>
              <a:gd name="connsiteY6" fmla="*/ 270409 h 285758"/>
              <a:gd name="connsiteX7" fmla="*/ 85055 w 400050"/>
              <a:gd name="connsiteY7" fmla="*/ 285478 h 285758"/>
              <a:gd name="connsiteX8" fmla="*/ 96859 w 400050"/>
              <a:gd name="connsiteY8" fmla="*/ 285758 h 285758"/>
              <a:gd name="connsiteX9" fmla="*/ 204824 w 400050"/>
              <a:gd name="connsiteY9" fmla="*/ 263294 h 285758"/>
              <a:gd name="connsiteX10" fmla="*/ 313655 w 400050"/>
              <a:gd name="connsiteY10" fmla="*/ 242671 h 285758"/>
              <a:gd name="connsiteX11" fmla="*/ 380990 w 400050"/>
              <a:gd name="connsiteY11" fmla="*/ 256150 h 285758"/>
              <a:gd name="connsiteX12" fmla="*/ 400050 w 400050"/>
              <a:gd name="connsiteY12" fmla="*/ 262902 h 285758"/>
              <a:gd name="connsiteX13" fmla="*/ 400050 w 400050"/>
              <a:gd name="connsiteY13" fmla="*/ 18760 h 285758"/>
              <a:gd name="connsiteX14" fmla="*/ 390646 w 400050"/>
              <a:gd name="connsiteY14" fmla="*/ 15327 h 285758"/>
              <a:gd name="connsiteX15" fmla="*/ 314967 w 400050"/>
              <a:gd name="connsiteY15" fmla="*/ 231 h 285758"/>
              <a:gd name="connsiteX16" fmla="*/ 297944 w 400050"/>
              <a:gd name="connsiteY16" fmla="*/ 91 h 285758"/>
              <a:gd name="connsiteX17" fmla="*/ 298726 w 400050"/>
              <a:gd name="connsiteY17" fmla="*/ 28471 h 285758"/>
              <a:gd name="connsiteX18" fmla="*/ 313711 w 400050"/>
              <a:gd name="connsiteY18" fmla="*/ 28527 h 285758"/>
              <a:gd name="connsiteX19" fmla="*/ 329728 w 400050"/>
              <a:gd name="connsiteY19" fmla="*/ 29866 h 285758"/>
              <a:gd name="connsiteX20" fmla="*/ 364331 w 400050"/>
              <a:gd name="connsiteY20" fmla="*/ 57129 h 285758"/>
              <a:gd name="connsiteX21" fmla="*/ 371475 w 400050"/>
              <a:gd name="connsiteY21" fmla="*/ 56404 h 285758"/>
              <a:gd name="connsiteX22" fmla="*/ 371475 w 400050"/>
              <a:gd name="connsiteY22" fmla="*/ 186443 h 285758"/>
              <a:gd name="connsiteX23" fmla="*/ 364331 w 400050"/>
              <a:gd name="connsiteY23" fmla="*/ 185717 h 285758"/>
              <a:gd name="connsiteX24" fmla="*/ 329227 w 400050"/>
              <a:gd name="connsiteY24" fmla="*/ 215381 h 285758"/>
              <a:gd name="connsiteX25" fmla="*/ 314995 w 400050"/>
              <a:gd name="connsiteY25" fmla="*/ 214321 h 285758"/>
              <a:gd name="connsiteX26" fmla="*/ 195449 w 400050"/>
              <a:gd name="connsiteY26" fmla="*/ 236505 h 285758"/>
              <a:gd name="connsiteX27" fmla="*/ 86423 w 400050"/>
              <a:gd name="connsiteY27" fmla="*/ 257183 h 285758"/>
              <a:gd name="connsiteX28" fmla="*/ 70293 w 400050"/>
              <a:gd name="connsiteY28" fmla="*/ 255759 h 285758"/>
              <a:gd name="connsiteX29" fmla="*/ 35719 w 400050"/>
              <a:gd name="connsiteY29" fmla="*/ 228579 h 285758"/>
              <a:gd name="connsiteX30" fmla="*/ 28575 w 400050"/>
              <a:gd name="connsiteY30" fmla="*/ 229305 h 285758"/>
              <a:gd name="connsiteX31" fmla="*/ 28575 w 400050"/>
              <a:gd name="connsiteY31" fmla="*/ 99266 h 285758"/>
              <a:gd name="connsiteX32" fmla="*/ 35719 w 400050"/>
              <a:gd name="connsiteY32" fmla="*/ 99992 h 285758"/>
              <a:gd name="connsiteX33" fmla="*/ 70851 w 400050"/>
              <a:gd name="connsiteY33" fmla="*/ 69965 h 285758"/>
              <a:gd name="connsiteX34" fmla="*/ 100180 w 400050"/>
              <a:gd name="connsiteY34" fmla="*/ 71417 h 285758"/>
              <a:gd name="connsiteX35" fmla="*/ 210099 w 400050"/>
              <a:gd name="connsiteY35" fmla="*/ 48451 h 285758"/>
              <a:gd name="connsiteX36" fmla="*/ 298726 w 400050"/>
              <a:gd name="connsiteY36" fmla="*/ 28471 h 285758"/>
              <a:gd name="connsiteX37" fmla="*/ 200025 w 400050"/>
              <a:gd name="connsiteY37" fmla="*/ 71417 h 285758"/>
              <a:gd name="connsiteX38" fmla="*/ 142875 w 400050"/>
              <a:gd name="connsiteY38" fmla="*/ 142854 h 285758"/>
              <a:gd name="connsiteX39" fmla="*/ 200025 w 400050"/>
              <a:gd name="connsiteY39" fmla="*/ 214292 h 285758"/>
              <a:gd name="connsiteX40" fmla="*/ 257175 w 400050"/>
              <a:gd name="connsiteY40" fmla="*/ 142854 h 285758"/>
              <a:gd name="connsiteX41" fmla="*/ 200025 w 400050"/>
              <a:gd name="connsiteY41" fmla="*/ 71417 h 285758"/>
              <a:gd name="connsiteX42" fmla="*/ 200025 w 400050"/>
              <a:gd name="connsiteY42" fmla="*/ 99992 h 285758"/>
              <a:gd name="connsiteX43" fmla="*/ 228600 w 400050"/>
              <a:gd name="connsiteY43" fmla="*/ 142854 h 285758"/>
              <a:gd name="connsiteX44" fmla="*/ 200025 w 400050"/>
              <a:gd name="connsiteY44" fmla="*/ 185717 h 285758"/>
              <a:gd name="connsiteX45" fmla="*/ 171450 w 400050"/>
              <a:gd name="connsiteY45" fmla="*/ 142854 h 285758"/>
              <a:gd name="connsiteX46" fmla="*/ 200025 w 400050"/>
              <a:gd name="connsiteY46" fmla="*/ 99992 h 285758"/>
              <a:gd name="connsiteX47" fmla="*/ 307181 w 400050"/>
              <a:gd name="connsiteY47" fmla="*/ 99992 h 285758"/>
              <a:gd name="connsiteX48" fmla="*/ 285750 w 400050"/>
              <a:gd name="connsiteY48" fmla="*/ 121423 h 285758"/>
              <a:gd name="connsiteX49" fmla="*/ 307181 w 400050"/>
              <a:gd name="connsiteY49" fmla="*/ 142854 h 285758"/>
              <a:gd name="connsiteX50" fmla="*/ 328613 w 400050"/>
              <a:gd name="connsiteY50" fmla="*/ 121423 h 285758"/>
              <a:gd name="connsiteX51" fmla="*/ 307181 w 400050"/>
              <a:gd name="connsiteY51" fmla="*/ 99992 h 285758"/>
              <a:gd name="connsiteX52" fmla="*/ 92869 w 400050"/>
              <a:gd name="connsiteY52" fmla="*/ 142854 h 285758"/>
              <a:gd name="connsiteX53" fmla="*/ 71438 w 400050"/>
              <a:gd name="connsiteY53" fmla="*/ 164286 h 285758"/>
              <a:gd name="connsiteX54" fmla="*/ 92869 w 400050"/>
              <a:gd name="connsiteY54" fmla="*/ 185717 h 285758"/>
              <a:gd name="connsiteX55" fmla="*/ 114300 w 400050"/>
              <a:gd name="connsiteY55" fmla="*/ 164286 h 285758"/>
              <a:gd name="connsiteX56" fmla="*/ 92869 w 400050"/>
              <a:gd name="connsiteY56" fmla="*/ 142854 h 2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0050" h="285758">
                <a:moveTo>
                  <a:pt x="297944" y="91"/>
                </a:moveTo>
                <a:cubicBezTo>
                  <a:pt x="259520" y="1145"/>
                  <a:pt x="229726" y="11586"/>
                  <a:pt x="200722" y="21662"/>
                </a:cubicBezTo>
                <a:cubicBezTo>
                  <a:pt x="169704" y="32435"/>
                  <a:pt x="140420" y="42595"/>
                  <a:pt x="99873" y="43009"/>
                </a:cubicBezTo>
                <a:cubicBezTo>
                  <a:pt x="72770" y="43438"/>
                  <a:pt x="45622" y="38761"/>
                  <a:pt x="18948" y="29531"/>
                </a:cubicBezTo>
                <a:lnTo>
                  <a:pt x="0" y="22973"/>
                </a:lnTo>
                <a:lnTo>
                  <a:pt x="0" y="267033"/>
                </a:lnTo>
                <a:lnTo>
                  <a:pt x="9516" y="270409"/>
                </a:lnTo>
                <a:cubicBezTo>
                  <a:pt x="34362" y="279196"/>
                  <a:pt x="59766" y="284264"/>
                  <a:pt x="85055" y="285478"/>
                </a:cubicBezTo>
                <a:cubicBezTo>
                  <a:pt x="89070" y="285664"/>
                  <a:pt x="93002" y="285758"/>
                  <a:pt x="96859" y="285758"/>
                </a:cubicBezTo>
                <a:cubicBezTo>
                  <a:pt x="139907" y="285758"/>
                  <a:pt x="172863" y="274338"/>
                  <a:pt x="204824" y="263294"/>
                </a:cubicBezTo>
                <a:cubicBezTo>
                  <a:pt x="238514" y="251635"/>
                  <a:pt x="270292" y="240628"/>
                  <a:pt x="313655" y="242671"/>
                </a:cubicBezTo>
                <a:cubicBezTo>
                  <a:pt x="336143" y="243743"/>
                  <a:pt x="358788" y="248292"/>
                  <a:pt x="380990" y="256150"/>
                </a:cubicBezTo>
                <a:lnTo>
                  <a:pt x="400050" y="262902"/>
                </a:lnTo>
                <a:lnTo>
                  <a:pt x="400050" y="18760"/>
                </a:lnTo>
                <a:lnTo>
                  <a:pt x="390646" y="15327"/>
                </a:lnTo>
                <a:cubicBezTo>
                  <a:pt x="366000" y="6398"/>
                  <a:pt x="340541" y="1331"/>
                  <a:pt x="314967" y="231"/>
                </a:cubicBezTo>
                <a:cubicBezTo>
                  <a:pt x="309101" y="-30"/>
                  <a:pt x="303434" y="-60"/>
                  <a:pt x="297944" y="91"/>
                </a:cubicBezTo>
                <a:close/>
                <a:moveTo>
                  <a:pt x="298726" y="28471"/>
                </a:moveTo>
                <a:cubicBezTo>
                  <a:pt x="303568" y="28321"/>
                  <a:pt x="308550" y="28323"/>
                  <a:pt x="313711" y="28527"/>
                </a:cubicBezTo>
                <a:cubicBezTo>
                  <a:pt x="319054" y="28758"/>
                  <a:pt x="324401" y="29242"/>
                  <a:pt x="329728" y="29866"/>
                </a:cubicBezTo>
                <a:cubicBezTo>
                  <a:pt x="333540" y="45492"/>
                  <a:pt x="347529" y="57129"/>
                  <a:pt x="364331" y="57129"/>
                </a:cubicBezTo>
                <a:cubicBezTo>
                  <a:pt x="366774" y="57129"/>
                  <a:pt x="369160" y="56861"/>
                  <a:pt x="371475" y="56404"/>
                </a:cubicBezTo>
                <a:lnTo>
                  <a:pt x="371475" y="186443"/>
                </a:lnTo>
                <a:cubicBezTo>
                  <a:pt x="369160" y="185986"/>
                  <a:pt x="366774" y="185717"/>
                  <a:pt x="364331" y="185717"/>
                </a:cubicBezTo>
                <a:cubicBezTo>
                  <a:pt x="346675" y="185717"/>
                  <a:pt x="332114" y="198550"/>
                  <a:pt x="329227" y="215381"/>
                </a:cubicBezTo>
                <a:cubicBezTo>
                  <a:pt x="324482" y="214883"/>
                  <a:pt x="319733" y="214546"/>
                  <a:pt x="314995" y="214321"/>
                </a:cubicBezTo>
                <a:cubicBezTo>
                  <a:pt x="266203" y="212177"/>
                  <a:pt x="230225" y="224446"/>
                  <a:pt x="195449" y="236505"/>
                </a:cubicBezTo>
                <a:cubicBezTo>
                  <a:pt x="161716" y="248192"/>
                  <a:pt x="129756" y="259240"/>
                  <a:pt x="86423" y="257183"/>
                </a:cubicBezTo>
                <a:cubicBezTo>
                  <a:pt x="81053" y="256924"/>
                  <a:pt x="75674" y="256409"/>
                  <a:pt x="70293" y="255759"/>
                </a:cubicBezTo>
                <a:cubicBezTo>
                  <a:pt x="66451" y="240177"/>
                  <a:pt x="52490" y="228579"/>
                  <a:pt x="35719" y="228579"/>
                </a:cubicBezTo>
                <a:cubicBezTo>
                  <a:pt x="33276" y="228579"/>
                  <a:pt x="30890" y="228848"/>
                  <a:pt x="28575" y="229305"/>
                </a:cubicBezTo>
                <a:lnTo>
                  <a:pt x="28575" y="99266"/>
                </a:lnTo>
                <a:cubicBezTo>
                  <a:pt x="30890" y="99723"/>
                  <a:pt x="33276" y="99992"/>
                  <a:pt x="35719" y="99992"/>
                </a:cubicBezTo>
                <a:cubicBezTo>
                  <a:pt x="53499" y="99992"/>
                  <a:pt x="68111" y="86972"/>
                  <a:pt x="70851" y="69965"/>
                </a:cubicBezTo>
                <a:cubicBezTo>
                  <a:pt x="80637" y="70988"/>
                  <a:pt x="90432" y="71581"/>
                  <a:pt x="100180" y="71417"/>
                </a:cubicBezTo>
                <a:cubicBezTo>
                  <a:pt x="145400" y="70960"/>
                  <a:pt x="178281" y="59510"/>
                  <a:pt x="210099" y="48451"/>
                </a:cubicBezTo>
                <a:cubicBezTo>
                  <a:pt x="238115" y="38700"/>
                  <a:pt x="264829" y="29520"/>
                  <a:pt x="298726" y="28471"/>
                </a:cubicBezTo>
                <a:close/>
                <a:moveTo>
                  <a:pt x="200025" y="71417"/>
                </a:moveTo>
                <a:cubicBezTo>
                  <a:pt x="168507" y="71417"/>
                  <a:pt x="142875" y="103464"/>
                  <a:pt x="142875" y="142854"/>
                </a:cubicBezTo>
                <a:cubicBezTo>
                  <a:pt x="142875" y="182245"/>
                  <a:pt x="168507" y="214292"/>
                  <a:pt x="200025" y="214292"/>
                </a:cubicBezTo>
                <a:cubicBezTo>
                  <a:pt x="231543" y="214292"/>
                  <a:pt x="257175" y="182245"/>
                  <a:pt x="257175" y="142854"/>
                </a:cubicBezTo>
                <a:cubicBezTo>
                  <a:pt x="257175" y="103464"/>
                  <a:pt x="231543" y="71417"/>
                  <a:pt x="200025" y="71417"/>
                </a:cubicBezTo>
                <a:close/>
                <a:moveTo>
                  <a:pt x="200025" y="99992"/>
                </a:moveTo>
                <a:cubicBezTo>
                  <a:pt x="215513" y="99992"/>
                  <a:pt x="228600" y="119623"/>
                  <a:pt x="228600" y="142854"/>
                </a:cubicBezTo>
                <a:cubicBezTo>
                  <a:pt x="228600" y="166086"/>
                  <a:pt x="215513" y="185717"/>
                  <a:pt x="200025" y="185717"/>
                </a:cubicBezTo>
                <a:cubicBezTo>
                  <a:pt x="184537" y="185717"/>
                  <a:pt x="171450" y="166086"/>
                  <a:pt x="171450" y="142854"/>
                </a:cubicBezTo>
                <a:cubicBezTo>
                  <a:pt x="171450" y="119623"/>
                  <a:pt x="184537" y="99992"/>
                  <a:pt x="200025" y="99992"/>
                </a:cubicBezTo>
                <a:close/>
                <a:moveTo>
                  <a:pt x="307181" y="99992"/>
                </a:moveTo>
                <a:cubicBezTo>
                  <a:pt x="295346" y="99992"/>
                  <a:pt x="285750" y="109587"/>
                  <a:pt x="285750" y="121423"/>
                </a:cubicBezTo>
                <a:cubicBezTo>
                  <a:pt x="285750" y="133259"/>
                  <a:pt x="295346" y="142854"/>
                  <a:pt x="307181" y="142854"/>
                </a:cubicBezTo>
                <a:cubicBezTo>
                  <a:pt x="319017" y="142854"/>
                  <a:pt x="328613" y="133259"/>
                  <a:pt x="328613" y="121423"/>
                </a:cubicBezTo>
                <a:cubicBezTo>
                  <a:pt x="328613" y="109587"/>
                  <a:pt x="319017" y="99992"/>
                  <a:pt x="307181" y="99992"/>
                </a:cubicBezTo>
                <a:close/>
                <a:moveTo>
                  <a:pt x="92869" y="142854"/>
                </a:moveTo>
                <a:cubicBezTo>
                  <a:pt x="81033" y="142854"/>
                  <a:pt x="71438" y="152450"/>
                  <a:pt x="71438" y="164286"/>
                </a:cubicBezTo>
                <a:cubicBezTo>
                  <a:pt x="71438" y="176121"/>
                  <a:pt x="81033" y="185717"/>
                  <a:pt x="92869" y="185717"/>
                </a:cubicBezTo>
                <a:cubicBezTo>
                  <a:pt x="104705" y="185717"/>
                  <a:pt x="114300" y="176121"/>
                  <a:pt x="114300" y="164286"/>
                </a:cubicBezTo>
                <a:cubicBezTo>
                  <a:pt x="114300" y="152450"/>
                  <a:pt x="104705" y="142854"/>
                  <a:pt x="92869" y="142854"/>
                </a:cubicBezTo>
                <a:close/>
              </a:path>
            </a:pathLst>
          </a:custGeom>
          <a:solidFill>
            <a:srgbClr val="000000"/>
          </a:solidFill>
          <a:ln w="14288" cap="flat">
            <a:noFill/>
            <a:prstDash val="solid"/>
            <a:miter/>
          </a:ln>
        </p:spPr>
        <p:txBody>
          <a:bodyPr rtlCol="0" anchor="ctr"/>
          <a:lstStyle/>
          <a:p>
            <a:endParaRPr lang="en-US" dirty="0"/>
          </a:p>
        </p:txBody>
      </p:sp>
      <p:sp>
        <p:nvSpPr>
          <p:cNvPr id="25" name="Graphic 29">
            <a:extLst>
              <a:ext uri="{FF2B5EF4-FFF2-40B4-BE49-F238E27FC236}">
                <a16:creationId xmlns:a16="http://schemas.microsoft.com/office/drawing/2014/main" id="{CBC68CDB-10EC-FD86-F8AA-A6ADD736795E}"/>
              </a:ext>
            </a:extLst>
          </p:cNvPr>
          <p:cNvSpPr/>
          <p:nvPr/>
        </p:nvSpPr>
        <p:spPr>
          <a:xfrm>
            <a:off x="6563095" y="3807786"/>
            <a:ext cx="1015068" cy="871845"/>
          </a:xfrm>
          <a:custGeom>
            <a:avLst/>
            <a:gdLst>
              <a:gd name="connsiteX0" fmla="*/ 71438 w 346026"/>
              <a:gd name="connsiteY0" fmla="*/ 0 h 342900"/>
              <a:gd name="connsiteX1" fmla="*/ 14288 w 346026"/>
              <a:gd name="connsiteY1" fmla="*/ 57150 h 342900"/>
              <a:gd name="connsiteX2" fmla="*/ 31700 w 346026"/>
              <a:gd name="connsiteY2" fmla="*/ 97781 h 342900"/>
              <a:gd name="connsiteX3" fmla="*/ 0 w 346026"/>
              <a:gd name="connsiteY3" fmla="*/ 157163 h 342900"/>
              <a:gd name="connsiteX4" fmla="*/ 0 w 346026"/>
              <a:gd name="connsiteY4" fmla="*/ 237530 h 342900"/>
              <a:gd name="connsiteX5" fmla="*/ 28575 w 346026"/>
              <a:gd name="connsiteY5" fmla="*/ 251817 h 342900"/>
              <a:gd name="connsiteX6" fmla="*/ 28575 w 346026"/>
              <a:gd name="connsiteY6" fmla="*/ 342900 h 342900"/>
              <a:gd name="connsiteX7" fmla="*/ 114300 w 346026"/>
              <a:gd name="connsiteY7" fmla="*/ 342900 h 342900"/>
              <a:gd name="connsiteX8" fmla="*/ 114300 w 346026"/>
              <a:gd name="connsiteY8" fmla="*/ 251817 h 342900"/>
              <a:gd name="connsiteX9" fmla="*/ 142875 w 346026"/>
              <a:gd name="connsiteY9" fmla="*/ 237530 h 342900"/>
              <a:gd name="connsiteX10" fmla="*/ 142875 w 346026"/>
              <a:gd name="connsiteY10" fmla="*/ 157163 h 342900"/>
              <a:gd name="connsiteX11" fmla="*/ 111174 w 346026"/>
              <a:gd name="connsiteY11" fmla="*/ 97781 h 342900"/>
              <a:gd name="connsiteX12" fmla="*/ 128588 w 346026"/>
              <a:gd name="connsiteY12" fmla="*/ 57150 h 342900"/>
              <a:gd name="connsiteX13" fmla="*/ 71438 w 346026"/>
              <a:gd name="connsiteY13" fmla="*/ 0 h 342900"/>
              <a:gd name="connsiteX14" fmla="*/ 257175 w 346026"/>
              <a:gd name="connsiteY14" fmla="*/ 0 h 342900"/>
              <a:gd name="connsiteX15" fmla="*/ 200025 w 346026"/>
              <a:gd name="connsiteY15" fmla="*/ 57150 h 342900"/>
              <a:gd name="connsiteX16" fmla="*/ 218777 w 346026"/>
              <a:gd name="connsiteY16" fmla="*/ 98672 h 342900"/>
              <a:gd name="connsiteX17" fmla="*/ 193327 w 346026"/>
              <a:gd name="connsiteY17" fmla="*/ 140196 h 342900"/>
              <a:gd name="connsiteX18" fmla="*/ 193327 w 346026"/>
              <a:gd name="connsiteY18" fmla="*/ 140643 h 342900"/>
              <a:gd name="connsiteX19" fmla="*/ 171896 w 346026"/>
              <a:gd name="connsiteY19" fmla="*/ 254496 h 342900"/>
              <a:gd name="connsiteX20" fmla="*/ 168324 w 346026"/>
              <a:gd name="connsiteY20" fmla="*/ 271463 h 342900"/>
              <a:gd name="connsiteX21" fmla="*/ 214313 w 346026"/>
              <a:gd name="connsiteY21" fmla="*/ 271463 h 342900"/>
              <a:gd name="connsiteX22" fmla="*/ 214313 w 346026"/>
              <a:gd name="connsiteY22" fmla="*/ 342900 h 342900"/>
              <a:gd name="connsiteX23" fmla="*/ 300038 w 346026"/>
              <a:gd name="connsiteY23" fmla="*/ 342900 h 342900"/>
              <a:gd name="connsiteX24" fmla="*/ 300038 w 346026"/>
              <a:gd name="connsiteY24" fmla="*/ 271463 h 342900"/>
              <a:gd name="connsiteX25" fmla="*/ 346026 w 346026"/>
              <a:gd name="connsiteY25" fmla="*/ 271463 h 342900"/>
              <a:gd name="connsiteX26" fmla="*/ 342454 w 346026"/>
              <a:gd name="connsiteY26" fmla="*/ 254496 h 342900"/>
              <a:gd name="connsiteX27" fmla="*/ 321023 w 346026"/>
              <a:gd name="connsiteY27" fmla="*/ 140643 h 342900"/>
              <a:gd name="connsiteX28" fmla="*/ 321023 w 346026"/>
              <a:gd name="connsiteY28" fmla="*/ 140196 h 342900"/>
              <a:gd name="connsiteX29" fmla="*/ 295573 w 346026"/>
              <a:gd name="connsiteY29" fmla="*/ 98672 h 342900"/>
              <a:gd name="connsiteX30" fmla="*/ 314325 w 346026"/>
              <a:gd name="connsiteY30" fmla="*/ 57150 h 342900"/>
              <a:gd name="connsiteX31" fmla="*/ 257175 w 346026"/>
              <a:gd name="connsiteY31" fmla="*/ 0 h 342900"/>
              <a:gd name="connsiteX32" fmla="*/ 71438 w 346026"/>
              <a:gd name="connsiteY32" fmla="*/ 28575 h 342900"/>
              <a:gd name="connsiteX33" fmla="*/ 100013 w 346026"/>
              <a:gd name="connsiteY33" fmla="*/ 57150 h 342900"/>
              <a:gd name="connsiteX34" fmla="*/ 71438 w 346026"/>
              <a:gd name="connsiteY34" fmla="*/ 85725 h 342900"/>
              <a:gd name="connsiteX35" fmla="*/ 42863 w 346026"/>
              <a:gd name="connsiteY35" fmla="*/ 57150 h 342900"/>
              <a:gd name="connsiteX36" fmla="*/ 71438 w 346026"/>
              <a:gd name="connsiteY36" fmla="*/ 28575 h 342900"/>
              <a:gd name="connsiteX37" fmla="*/ 257175 w 346026"/>
              <a:gd name="connsiteY37" fmla="*/ 28575 h 342900"/>
              <a:gd name="connsiteX38" fmla="*/ 285750 w 346026"/>
              <a:gd name="connsiteY38" fmla="*/ 57150 h 342900"/>
              <a:gd name="connsiteX39" fmla="*/ 257175 w 346026"/>
              <a:gd name="connsiteY39" fmla="*/ 85725 h 342900"/>
              <a:gd name="connsiteX40" fmla="*/ 228600 w 346026"/>
              <a:gd name="connsiteY40" fmla="*/ 57150 h 342900"/>
              <a:gd name="connsiteX41" fmla="*/ 257175 w 346026"/>
              <a:gd name="connsiteY41" fmla="*/ 28575 h 342900"/>
              <a:gd name="connsiteX42" fmla="*/ 71438 w 346026"/>
              <a:gd name="connsiteY42" fmla="*/ 114300 h 342900"/>
              <a:gd name="connsiteX43" fmla="*/ 114300 w 346026"/>
              <a:gd name="connsiteY43" fmla="*/ 157163 h 342900"/>
              <a:gd name="connsiteX44" fmla="*/ 114300 w 346026"/>
              <a:gd name="connsiteY44" fmla="*/ 219670 h 342900"/>
              <a:gd name="connsiteX45" fmla="*/ 85725 w 346026"/>
              <a:gd name="connsiteY45" fmla="*/ 233958 h 342900"/>
              <a:gd name="connsiteX46" fmla="*/ 85725 w 346026"/>
              <a:gd name="connsiteY46" fmla="*/ 314325 h 342900"/>
              <a:gd name="connsiteX47" fmla="*/ 57150 w 346026"/>
              <a:gd name="connsiteY47" fmla="*/ 314325 h 342900"/>
              <a:gd name="connsiteX48" fmla="*/ 57150 w 346026"/>
              <a:gd name="connsiteY48" fmla="*/ 233958 h 342900"/>
              <a:gd name="connsiteX49" fmla="*/ 28575 w 346026"/>
              <a:gd name="connsiteY49" fmla="*/ 219670 h 342900"/>
              <a:gd name="connsiteX50" fmla="*/ 28575 w 346026"/>
              <a:gd name="connsiteY50" fmla="*/ 157163 h 342900"/>
              <a:gd name="connsiteX51" fmla="*/ 71438 w 346026"/>
              <a:gd name="connsiteY51" fmla="*/ 114300 h 342900"/>
              <a:gd name="connsiteX52" fmla="*/ 257175 w 346026"/>
              <a:gd name="connsiteY52" fmla="*/ 114300 h 342900"/>
              <a:gd name="connsiteX53" fmla="*/ 292894 w 346026"/>
              <a:gd name="connsiteY53" fmla="*/ 145107 h 342900"/>
              <a:gd name="connsiteX54" fmla="*/ 292894 w 346026"/>
              <a:gd name="connsiteY54" fmla="*/ 145554 h 342900"/>
              <a:gd name="connsiteX55" fmla="*/ 293340 w 346026"/>
              <a:gd name="connsiteY55" fmla="*/ 145554 h 342900"/>
              <a:gd name="connsiteX56" fmla="*/ 311646 w 346026"/>
              <a:gd name="connsiteY56" fmla="*/ 242888 h 342900"/>
              <a:gd name="connsiteX57" fmla="*/ 271463 w 346026"/>
              <a:gd name="connsiteY57" fmla="*/ 242888 h 342900"/>
              <a:gd name="connsiteX58" fmla="*/ 271463 w 346026"/>
              <a:gd name="connsiteY58" fmla="*/ 314325 h 342900"/>
              <a:gd name="connsiteX59" fmla="*/ 242888 w 346026"/>
              <a:gd name="connsiteY59" fmla="*/ 314325 h 342900"/>
              <a:gd name="connsiteX60" fmla="*/ 242888 w 346026"/>
              <a:gd name="connsiteY60" fmla="*/ 242888 h 342900"/>
              <a:gd name="connsiteX61" fmla="*/ 202704 w 346026"/>
              <a:gd name="connsiteY61" fmla="*/ 242888 h 342900"/>
              <a:gd name="connsiteX62" fmla="*/ 221010 w 346026"/>
              <a:gd name="connsiteY62" fmla="*/ 145554 h 342900"/>
              <a:gd name="connsiteX63" fmla="*/ 221456 w 346026"/>
              <a:gd name="connsiteY63" fmla="*/ 145554 h 342900"/>
              <a:gd name="connsiteX64" fmla="*/ 221456 w 346026"/>
              <a:gd name="connsiteY64" fmla="*/ 145107 h 342900"/>
              <a:gd name="connsiteX65" fmla="*/ 257175 w 346026"/>
              <a:gd name="connsiteY65" fmla="*/ 1143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6026" h="342900">
                <a:moveTo>
                  <a:pt x="71438" y="0"/>
                </a:moveTo>
                <a:cubicBezTo>
                  <a:pt x="40016" y="0"/>
                  <a:pt x="14288" y="25729"/>
                  <a:pt x="14288" y="57150"/>
                </a:cubicBezTo>
                <a:cubicBezTo>
                  <a:pt x="14288" y="73056"/>
                  <a:pt x="21096" y="87399"/>
                  <a:pt x="31700" y="97781"/>
                </a:cubicBezTo>
                <a:cubicBezTo>
                  <a:pt x="12669" y="110672"/>
                  <a:pt x="0" y="132662"/>
                  <a:pt x="0" y="157163"/>
                </a:cubicBezTo>
                <a:lnTo>
                  <a:pt x="0" y="237530"/>
                </a:lnTo>
                <a:lnTo>
                  <a:pt x="28575" y="251817"/>
                </a:lnTo>
                <a:lnTo>
                  <a:pt x="28575" y="342900"/>
                </a:lnTo>
                <a:lnTo>
                  <a:pt x="114300" y="342900"/>
                </a:lnTo>
                <a:lnTo>
                  <a:pt x="114300" y="251817"/>
                </a:lnTo>
                <a:lnTo>
                  <a:pt x="142875" y="237530"/>
                </a:lnTo>
                <a:lnTo>
                  <a:pt x="142875" y="157163"/>
                </a:lnTo>
                <a:cubicBezTo>
                  <a:pt x="142875" y="132662"/>
                  <a:pt x="130206" y="110672"/>
                  <a:pt x="111174" y="97781"/>
                </a:cubicBezTo>
                <a:cubicBezTo>
                  <a:pt x="121778" y="87399"/>
                  <a:pt x="128588" y="73056"/>
                  <a:pt x="128588" y="57150"/>
                </a:cubicBezTo>
                <a:cubicBezTo>
                  <a:pt x="128588" y="25729"/>
                  <a:pt x="102859" y="0"/>
                  <a:pt x="71438" y="0"/>
                </a:cubicBezTo>
                <a:close/>
                <a:moveTo>
                  <a:pt x="257175" y="0"/>
                </a:moveTo>
                <a:cubicBezTo>
                  <a:pt x="225754" y="0"/>
                  <a:pt x="200025" y="25729"/>
                  <a:pt x="200025" y="57150"/>
                </a:cubicBezTo>
                <a:cubicBezTo>
                  <a:pt x="200025" y="73614"/>
                  <a:pt x="207503" y="88237"/>
                  <a:pt x="218777" y="98672"/>
                </a:cubicBezTo>
                <a:cubicBezTo>
                  <a:pt x="205829" y="108384"/>
                  <a:pt x="196397" y="122840"/>
                  <a:pt x="193327" y="140196"/>
                </a:cubicBezTo>
                <a:cubicBezTo>
                  <a:pt x="193327" y="140363"/>
                  <a:pt x="193327" y="140475"/>
                  <a:pt x="193327" y="140643"/>
                </a:cubicBezTo>
                <a:lnTo>
                  <a:pt x="171896" y="254496"/>
                </a:lnTo>
                <a:lnTo>
                  <a:pt x="168324" y="271463"/>
                </a:lnTo>
                <a:lnTo>
                  <a:pt x="214313" y="271463"/>
                </a:lnTo>
                <a:lnTo>
                  <a:pt x="214313" y="342900"/>
                </a:lnTo>
                <a:lnTo>
                  <a:pt x="300038" y="342900"/>
                </a:lnTo>
                <a:lnTo>
                  <a:pt x="300038" y="271463"/>
                </a:lnTo>
                <a:lnTo>
                  <a:pt x="346026" y="271463"/>
                </a:lnTo>
                <a:lnTo>
                  <a:pt x="342454" y="254496"/>
                </a:lnTo>
                <a:lnTo>
                  <a:pt x="321023" y="140643"/>
                </a:lnTo>
                <a:cubicBezTo>
                  <a:pt x="321023" y="140475"/>
                  <a:pt x="321023" y="140363"/>
                  <a:pt x="321023" y="140196"/>
                </a:cubicBezTo>
                <a:cubicBezTo>
                  <a:pt x="317953" y="122840"/>
                  <a:pt x="308521" y="108384"/>
                  <a:pt x="295573" y="98672"/>
                </a:cubicBezTo>
                <a:cubicBezTo>
                  <a:pt x="306847" y="88237"/>
                  <a:pt x="314325" y="73614"/>
                  <a:pt x="314325" y="57150"/>
                </a:cubicBezTo>
                <a:cubicBezTo>
                  <a:pt x="314325" y="25729"/>
                  <a:pt x="288596" y="0"/>
                  <a:pt x="257175" y="0"/>
                </a:cubicBezTo>
                <a:close/>
                <a:moveTo>
                  <a:pt x="71438" y="28575"/>
                </a:moveTo>
                <a:cubicBezTo>
                  <a:pt x="87399" y="28575"/>
                  <a:pt x="100013" y="41188"/>
                  <a:pt x="100013" y="57150"/>
                </a:cubicBezTo>
                <a:cubicBezTo>
                  <a:pt x="100013" y="73112"/>
                  <a:pt x="87399" y="85725"/>
                  <a:pt x="71438" y="85725"/>
                </a:cubicBezTo>
                <a:cubicBezTo>
                  <a:pt x="55476" y="85725"/>
                  <a:pt x="42863" y="73112"/>
                  <a:pt x="42863" y="57150"/>
                </a:cubicBezTo>
                <a:cubicBezTo>
                  <a:pt x="42863" y="41188"/>
                  <a:pt x="55476" y="28575"/>
                  <a:pt x="71438" y="28575"/>
                </a:cubicBezTo>
                <a:close/>
                <a:moveTo>
                  <a:pt x="257175" y="28575"/>
                </a:moveTo>
                <a:cubicBezTo>
                  <a:pt x="273137" y="28575"/>
                  <a:pt x="285750" y="41188"/>
                  <a:pt x="285750" y="57150"/>
                </a:cubicBezTo>
                <a:cubicBezTo>
                  <a:pt x="285750" y="73112"/>
                  <a:pt x="273137" y="85725"/>
                  <a:pt x="257175" y="85725"/>
                </a:cubicBezTo>
                <a:cubicBezTo>
                  <a:pt x="241213" y="85725"/>
                  <a:pt x="228600" y="73112"/>
                  <a:pt x="228600" y="57150"/>
                </a:cubicBezTo>
                <a:cubicBezTo>
                  <a:pt x="228600" y="41188"/>
                  <a:pt x="241213" y="28575"/>
                  <a:pt x="257175" y="28575"/>
                </a:cubicBezTo>
                <a:close/>
                <a:moveTo>
                  <a:pt x="71438" y="114300"/>
                </a:moveTo>
                <a:cubicBezTo>
                  <a:pt x="95100" y="114300"/>
                  <a:pt x="114300" y="133500"/>
                  <a:pt x="114300" y="157163"/>
                </a:cubicBezTo>
                <a:lnTo>
                  <a:pt x="114300" y="219670"/>
                </a:lnTo>
                <a:lnTo>
                  <a:pt x="85725" y="233958"/>
                </a:lnTo>
                <a:lnTo>
                  <a:pt x="85725" y="314325"/>
                </a:lnTo>
                <a:lnTo>
                  <a:pt x="57150" y="314325"/>
                </a:lnTo>
                <a:lnTo>
                  <a:pt x="57150" y="233958"/>
                </a:lnTo>
                <a:lnTo>
                  <a:pt x="28575" y="219670"/>
                </a:lnTo>
                <a:lnTo>
                  <a:pt x="28575" y="157163"/>
                </a:lnTo>
                <a:cubicBezTo>
                  <a:pt x="28575" y="133500"/>
                  <a:pt x="47774" y="114300"/>
                  <a:pt x="71438" y="114300"/>
                </a:cubicBezTo>
                <a:close/>
                <a:moveTo>
                  <a:pt x="257175" y="114300"/>
                </a:moveTo>
                <a:cubicBezTo>
                  <a:pt x="274756" y="114300"/>
                  <a:pt x="289712" y="125964"/>
                  <a:pt x="292894" y="145107"/>
                </a:cubicBezTo>
                <a:lnTo>
                  <a:pt x="292894" y="145554"/>
                </a:lnTo>
                <a:lnTo>
                  <a:pt x="293340" y="145554"/>
                </a:lnTo>
                <a:lnTo>
                  <a:pt x="311646" y="242888"/>
                </a:lnTo>
                <a:lnTo>
                  <a:pt x="271463" y="242888"/>
                </a:lnTo>
                <a:lnTo>
                  <a:pt x="271463" y="314325"/>
                </a:lnTo>
                <a:lnTo>
                  <a:pt x="242888" y="314325"/>
                </a:lnTo>
                <a:lnTo>
                  <a:pt x="242888" y="242888"/>
                </a:lnTo>
                <a:lnTo>
                  <a:pt x="202704" y="242888"/>
                </a:lnTo>
                <a:lnTo>
                  <a:pt x="221010" y="145554"/>
                </a:lnTo>
                <a:lnTo>
                  <a:pt x="221456" y="145554"/>
                </a:lnTo>
                <a:lnTo>
                  <a:pt x="221456" y="145107"/>
                </a:lnTo>
                <a:cubicBezTo>
                  <a:pt x="224638" y="125964"/>
                  <a:pt x="239594" y="114300"/>
                  <a:pt x="257175" y="114300"/>
                </a:cubicBezTo>
                <a:close/>
              </a:path>
            </a:pathLst>
          </a:custGeom>
          <a:solidFill>
            <a:srgbClr val="000000"/>
          </a:solidFill>
          <a:ln w="14288" cap="flat">
            <a:noFill/>
            <a:prstDash val="solid"/>
            <a:miter/>
          </a:ln>
        </p:spPr>
        <p:txBody>
          <a:bodyPr rtlCol="0" anchor="ctr"/>
          <a:lstStyle/>
          <a:p>
            <a:endParaRPr lang="en-US" dirty="0"/>
          </a:p>
        </p:txBody>
      </p:sp>
      <p:sp>
        <p:nvSpPr>
          <p:cNvPr id="26" name="TextBox 25">
            <a:extLst>
              <a:ext uri="{FF2B5EF4-FFF2-40B4-BE49-F238E27FC236}">
                <a16:creationId xmlns:a16="http://schemas.microsoft.com/office/drawing/2014/main" id="{80A4EFF9-73BE-8CB7-3E4B-D3C8508732EB}"/>
              </a:ext>
            </a:extLst>
          </p:cNvPr>
          <p:cNvSpPr txBox="1"/>
          <p:nvPr/>
        </p:nvSpPr>
        <p:spPr>
          <a:xfrm>
            <a:off x="0" y="5656499"/>
            <a:ext cx="12192000" cy="892552"/>
          </a:xfrm>
          <a:prstGeom prst="rect">
            <a:avLst/>
          </a:prstGeom>
          <a:noFill/>
        </p:spPr>
        <p:txBody>
          <a:bodyPr wrap="square" rtlCol="0">
            <a:spAutoFit/>
          </a:bodyPr>
          <a:lstStyle/>
          <a:p>
            <a:pPr algn="ctr"/>
            <a:r>
              <a:rPr lang="en-US" sz="5200" dirty="0">
                <a:latin typeface="Calibri" panose="020F0502020204030204" pitchFamily="34" charset="0"/>
                <a:cs typeface="Calibri" panose="020F0502020204030204" pitchFamily="34" charset="0"/>
              </a:rPr>
              <a:t>FINANCIAL &amp; PROGRAMMATIC</a:t>
            </a:r>
          </a:p>
        </p:txBody>
      </p:sp>
      <p:sp>
        <p:nvSpPr>
          <p:cNvPr id="3" name="TextBox 2">
            <a:extLst>
              <a:ext uri="{FF2B5EF4-FFF2-40B4-BE49-F238E27FC236}">
                <a16:creationId xmlns:a16="http://schemas.microsoft.com/office/drawing/2014/main" id="{875E72F1-3C62-AD15-F838-1899452254BD}"/>
              </a:ext>
            </a:extLst>
          </p:cNvPr>
          <p:cNvSpPr txBox="1"/>
          <p:nvPr/>
        </p:nvSpPr>
        <p:spPr>
          <a:xfrm>
            <a:off x="0" y="2089070"/>
            <a:ext cx="12191999" cy="892552"/>
          </a:xfrm>
          <a:prstGeom prst="rect">
            <a:avLst/>
          </a:prstGeom>
          <a:noFill/>
        </p:spPr>
        <p:txBody>
          <a:bodyPr wrap="square" rtlCol="0">
            <a:spAutoFit/>
          </a:bodyPr>
          <a:lstStyle>
            <a:defPPr>
              <a:defRPr lang="en-US"/>
            </a:defPPr>
            <a:lvl1pPr algn="ctr">
              <a:defRPr sz="4400" b="1"/>
            </a:lvl1pPr>
          </a:lstStyle>
          <a:p>
            <a:r>
              <a:rPr lang="en-US" sz="5200" dirty="0">
                <a:latin typeface="Calibri" panose="020F0502020204030204" pitchFamily="34" charset="0"/>
                <a:cs typeface="Calibri" panose="020F0502020204030204" pitchFamily="34" charset="0"/>
              </a:rPr>
              <a:t>ARE DEPENDENT ON EACH OTHER</a:t>
            </a:r>
          </a:p>
        </p:txBody>
      </p:sp>
      <p:sp>
        <p:nvSpPr>
          <p:cNvPr id="5" name="TextBox 4">
            <a:extLst>
              <a:ext uri="{FF2B5EF4-FFF2-40B4-BE49-F238E27FC236}">
                <a16:creationId xmlns:a16="http://schemas.microsoft.com/office/drawing/2014/main" id="{39716A9E-1C53-9663-5C0A-7EA180F32DC0}"/>
              </a:ext>
            </a:extLst>
          </p:cNvPr>
          <p:cNvSpPr txBox="1"/>
          <p:nvPr/>
        </p:nvSpPr>
        <p:spPr>
          <a:xfrm>
            <a:off x="11514338" y="6533965"/>
            <a:ext cx="559293" cy="369332"/>
          </a:xfrm>
          <a:prstGeom prst="rect">
            <a:avLst/>
          </a:prstGeom>
          <a:noFill/>
        </p:spPr>
        <p:txBody>
          <a:bodyPr wrap="square" rtlCol="0">
            <a:spAutoFit/>
          </a:bodyPr>
          <a:lstStyle/>
          <a:p>
            <a:pPr algn="ctr"/>
            <a:r>
              <a:rPr lang="en-US" b="1" dirty="0"/>
              <a:t>7</a:t>
            </a:r>
          </a:p>
        </p:txBody>
      </p:sp>
    </p:spTree>
    <p:extLst>
      <p:ext uri="{BB962C8B-B14F-4D97-AF65-F5344CB8AC3E}">
        <p14:creationId xmlns:p14="http://schemas.microsoft.com/office/powerpoint/2010/main" val="16839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1B9FD576-99E6-2C00-46B6-C6671F5EC608}"/>
              </a:ext>
            </a:extLst>
          </p:cNvPr>
          <p:cNvSpPr/>
          <p:nvPr/>
        </p:nvSpPr>
        <p:spPr>
          <a:xfrm rot="5400000">
            <a:off x="5403562" y="3872641"/>
            <a:ext cx="1496735" cy="738998"/>
          </a:xfrm>
          <a:prstGeom prst="rightArrow">
            <a:avLst/>
          </a:prstGeom>
          <a:ln>
            <a:solidFill>
              <a:schemeClr val="bg1">
                <a:lumMod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5" name="Picture 4">
            <a:extLst>
              <a:ext uri="{FF2B5EF4-FFF2-40B4-BE49-F238E27FC236}">
                <a16:creationId xmlns:a16="http://schemas.microsoft.com/office/drawing/2014/main" id="{65BCEB31-A71E-F695-90CC-8B66CF371FC4}"/>
              </a:ext>
            </a:extLst>
          </p:cNvPr>
          <p:cNvPicPr>
            <a:picLocks noChangeAspect="1"/>
          </p:cNvPicPr>
          <p:nvPr/>
        </p:nvPicPr>
        <p:blipFill>
          <a:blip r:embed="rId3"/>
          <a:stretch>
            <a:fillRect/>
          </a:stretch>
        </p:blipFill>
        <p:spPr>
          <a:xfrm>
            <a:off x="4916583" y="976861"/>
            <a:ext cx="2470693" cy="2452139"/>
          </a:xfrm>
          <a:prstGeom prst="rect">
            <a:avLst/>
          </a:prstGeom>
        </p:spPr>
      </p:pic>
      <p:sp>
        <p:nvSpPr>
          <p:cNvPr id="6" name="TextBox 5">
            <a:extLst>
              <a:ext uri="{FF2B5EF4-FFF2-40B4-BE49-F238E27FC236}">
                <a16:creationId xmlns:a16="http://schemas.microsoft.com/office/drawing/2014/main" id="{59E0FE1A-20C2-0D1B-E3E5-DA8538CF5A19}"/>
              </a:ext>
            </a:extLst>
          </p:cNvPr>
          <p:cNvSpPr txBox="1"/>
          <p:nvPr/>
        </p:nvSpPr>
        <p:spPr>
          <a:xfrm>
            <a:off x="4987054" y="1353939"/>
            <a:ext cx="232975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FFFFF"/>
                </a:solidFill>
                <a:effectLst/>
                <a:uLnTx/>
                <a:uFillTx/>
                <a:latin typeface="Montserrat"/>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FFFFF"/>
                </a:solidFill>
                <a:effectLst/>
                <a:uLnTx/>
                <a:uFillTx/>
                <a:latin typeface="Montserrat"/>
                <a:ea typeface="+mn-ea"/>
                <a:cs typeface="+mn-cs"/>
              </a:rPr>
              <a:t>WHY?</a:t>
            </a:r>
          </a:p>
        </p:txBody>
      </p:sp>
      <p:sp>
        <p:nvSpPr>
          <p:cNvPr id="3" name="TextBox 2">
            <a:extLst>
              <a:ext uri="{FF2B5EF4-FFF2-40B4-BE49-F238E27FC236}">
                <a16:creationId xmlns:a16="http://schemas.microsoft.com/office/drawing/2014/main" id="{2C8030B8-E3D2-EA2F-1DE0-5C87F7EA9FB2}"/>
              </a:ext>
            </a:extLst>
          </p:cNvPr>
          <p:cNvSpPr txBox="1"/>
          <p:nvPr/>
        </p:nvSpPr>
        <p:spPr>
          <a:xfrm>
            <a:off x="7588021" y="979776"/>
            <a:ext cx="4476731" cy="2800767"/>
          </a:xfrm>
          <a:prstGeom prst="rect">
            <a:avLst/>
          </a:prstGeom>
          <a:solidFill>
            <a:schemeClr val="bg1">
              <a:lumMod val="6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 CFR 200.332 (e)</a:t>
            </a:r>
            <a:r>
              <a:rPr kumimoji="0" lang="en-US" sz="2200" b="1" i="1" u="none" strike="noStrike" kern="1200" cap="none" spc="0" normalizeH="0" noProof="0" dirty="0">
                <a:ln>
                  <a:noFill/>
                </a:ln>
                <a:solidFill>
                  <a:srgbClr val="000000"/>
                </a:solidFill>
                <a:effectLst/>
                <a:uLnTx/>
                <a:uFillTx/>
                <a:latin typeface="Montserrat"/>
                <a:ea typeface="+mn-ea"/>
                <a:cs typeface="+mn-cs"/>
              </a:rPr>
              <a:t> states, </a:t>
            </a:r>
            <a:r>
              <a:rPr kumimoji="0" lang="en-US" sz="2200" i="1" u="none" strike="noStrike" kern="1200" cap="none" spc="0" normalizeH="0" noProof="0" dirty="0">
                <a:ln>
                  <a:noFill/>
                </a:ln>
                <a:solidFill>
                  <a:srgbClr val="000000"/>
                </a:solidFill>
                <a:effectLst/>
                <a:uLnTx/>
                <a:uFillTx/>
                <a:latin typeface="Montserrat"/>
                <a:ea typeface="+mn-ea"/>
                <a:cs typeface="+mn-cs"/>
              </a:rPr>
              <a:t>“</a:t>
            </a:r>
            <a:r>
              <a:rPr kumimoji="0" lang="en-US" sz="2200" b="1" i="1" u="none" strike="noStrike" kern="1200" cap="none" spc="0" normalizeH="0" noProof="0" dirty="0">
                <a:ln>
                  <a:noFill/>
                </a:ln>
                <a:solidFill>
                  <a:srgbClr val="FF0000"/>
                </a:solidFill>
                <a:effectLst/>
                <a:uLnTx/>
                <a:uFillTx/>
                <a:latin typeface="Montserrat"/>
                <a:ea typeface="+mn-ea"/>
                <a:cs typeface="+mn-cs"/>
              </a:rPr>
              <a:t>Monitor </a:t>
            </a:r>
            <a:r>
              <a:rPr kumimoji="0" lang="en-US" sz="2200" i="1" u="none" strike="noStrike" kern="1200" cap="none" spc="0" normalizeH="0" noProof="0" dirty="0">
                <a:ln>
                  <a:noFill/>
                </a:ln>
                <a:solidFill>
                  <a:srgbClr val="000000"/>
                </a:solidFill>
                <a:effectLst/>
                <a:uLnTx/>
                <a:uFillTx/>
                <a:latin typeface="Montserrat"/>
                <a:ea typeface="+mn-ea"/>
                <a:cs typeface="+mn-cs"/>
              </a:rPr>
              <a:t>the activities of a subrecipient as necessary to ensure that the subrecipient </a:t>
            </a:r>
            <a:r>
              <a:rPr kumimoji="0" lang="en-US" sz="2200" b="1" i="1" u="none" strike="noStrike" kern="1200" cap="none" spc="0" normalizeH="0" noProof="0" dirty="0">
                <a:ln>
                  <a:noFill/>
                </a:ln>
                <a:solidFill>
                  <a:srgbClr val="FF0000"/>
                </a:solidFill>
                <a:effectLst/>
                <a:uLnTx/>
                <a:uFillTx/>
                <a:latin typeface="Montserrat"/>
                <a:ea typeface="+mn-ea"/>
                <a:cs typeface="+mn-cs"/>
              </a:rPr>
              <a:t>complies</a:t>
            </a:r>
            <a:r>
              <a:rPr kumimoji="0" lang="en-US" sz="2200" i="1" u="none" strike="noStrike" kern="1200" cap="none" spc="0" normalizeH="0" noProof="0" dirty="0">
                <a:ln>
                  <a:noFill/>
                </a:ln>
                <a:solidFill>
                  <a:srgbClr val="000000"/>
                </a:solidFill>
                <a:effectLst/>
                <a:uLnTx/>
                <a:uFillTx/>
                <a:latin typeface="Montserrat"/>
                <a:ea typeface="+mn-ea"/>
                <a:cs typeface="+mn-cs"/>
              </a:rPr>
              <a:t> with Federal statutes, regulations, and the terms and conditions of the subaward (contract).”</a:t>
            </a:r>
            <a:endParaRPr kumimoji="0" lang="en-US" sz="2200" b="0" i="1" u="none" strike="noStrike" kern="1200" cap="none" spc="0" normalizeH="0" baseline="0" noProof="0" dirty="0">
              <a:ln>
                <a:noFill/>
              </a:ln>
              <a:solidFill>
                <a:srgbClr val="000000"/>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41EA90D0-46AF-7463-C1A9-16C2A41EC27D}"/>
              </a:ext>
            </a:extLst>
          </p:cNvPr>
          <p:cNvSpPr txBox="1"/>
          <p:nvPr/>
        </p:nvSpPr>
        <p:spPr>
          <a:xfrm>
            <a:off x="127249" y="976861"/>
            <a:ext cx="4588590" cy="4154984"/>
          </a:xfrm>
          <a:prstGeom prst="rect">
            <a:avLst/>
          </a:prstGeom>
          <a:solidFill>
            <a:schemeClr val="bg1">
              <a:lumMod val="6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b="1" i="1">
                <a:solidFill>
                  <a:srgbClr val="000000"/>
                </a:solidFill>
              </a:defRPr>
            </a:lvl1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 CFR 200.301,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Montserrat"/>
                <a:ea typeface="+mn-ea"/>
                <a:cs typeface="+mn-cs"/>
              </a:rPr>
              <a:t>     Performance Measurement</a:t>
            </a:r>
            <a:endParaRPr kumimoji="0" lang="en-US" sz="2200" b="1" i="1" u="none" strike="noStrike" kern="1200" cap="none" spc="0" normalizeH="0" baseline="0" noProof="0" dirty="0">
              <a:ln>
                <a:noFill/>
              </a:ln>
              <a:solidFill>
                <a:srgbClr val="000000"/>
              </a:solidFill>
              <a:effectLst/>
              <a:uLnTx/>
              <a:uFillTx/>
              <a:latin typeface="Montserra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200.302,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Montserrat"/>
                <a:ea typeface="+mn-ea"/>
                <a:cs typeface="+mn-cs"/>
              </a:rPr>
              <a:t>    </a:t>
            </a:r>
            <a:r>
              <a:rPr kumimoji="0" lang="en-US" sz="2200" b="0" i="1" u="none" strike="noStrike" kern="1200" cap="none" spc="0" normalizeH="0" noProof="0" dirty="0">
                <a:ln>
                  <a:noFill/>
                </a:ln>
                <a:solidFill>
                  <a:srgbClr val="000000"/>
                </a:solidFill>
                <a:effectLst/>
                <a:uLnTx/>
                <a:uFillTx/>
                <a:latin typeface="Montserrat"/>
                <a:ea typeface="+mn-ea"/>
                <a:cs typeface="+mn-cs"/>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Financial Management</a:t>
            </a:r>
            <a:r>
              <a:rPr kumimoji="0" lang="en-US" sz="2200" b="1" i="1" u="none" strike="noStrike" kern="1200" cap="none" spc="0" normalizeH="0" baseline="0" noProof="0" dirty="0">
                <a:ln>
                  <a:noFill/>
                </a:ln>
                <a:solidFill>
                  <a:srgbClr val="000000"/>
                </a:solidFill>
                <a:effectLst/>
                <a:uLnTx/>
                <a:uFillTx/>
                <a:latin typeface="Montserra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200.303, </a:t>
            </a:r>
          </a:p>
          <a:p>
            <a:pPr marR="0" lvl="0" algn="l" defTabSz="914400" rtl="0" eaLnBrk="1" fontAlgn="auto" latinLnBrk="0" hangingPunct="1">
              <a:lnSpc>
                <a:spcPct val="100000"/>
              </a:lnSpc>
              <a:spcBef>
                <a:spcPts val="0"/>
              </a:spcBef>
              <a:spcAft>
                <a:spcPts val="0"/>
              </a:spcAft>
              <a:buClrTx/>
              <a:buSzTx/>
              <a:tabLst/>
              <a:defRPr/>
            </a:pPr>
            <a:r>
              <a:rPr lang="en-US" sz="2200" noProof="0" dirty="0">
                <a:latin typeface="Montserrat"/>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Internal Controls</a:t>
            </a:r>
            <a:endParaRPr lang="en-US" sz="2200" dirty="0">
              <a:latin typeface="Montserrat"/>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200.329, </a:t>
            </a:r>
          </a:p>
          <a:p>
            <a:pPr marR="0" lvl="0" algn="l" defTabSz="914400" rtl="0" eaLnBrk="1" fontAlgn="auto" latinLnBrk="0" hangingPunct="1">
              <a:lnSpc>
                <a:spcPct val="100000"/>
              </a:lnSpc>
              <a:spcBef>
                <a:spcPts val="0"/>
              </a:spcBef>
              <a:spcAft>
                <a:spcPts val="0"/>
              </a:spcAft>
              <a:buClrTx/>
              <a:buSzTx/>
              <a:tabLst/>
              <a:defRPr/>
            </a:pPr>
            <a:r>
              <a:rPr lang="en-US" sz="2200" noProof="0" dirty="0">
                <a:latin typeface="Montserrat"/>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Monitoring and Reporting     </a:t>
            </a:r>
          </a:p>
          <a:p>
            <a:pPr marR="0" lvl="0" algn="l" defTabSz="914400" rtl="0" eaLnBrk="1" fontAlgn="auto" latinLnBrk="0" hangingPunct="1">
              <a:lnSpc>
                <a:spcPct val="100000"/>
              </a:lnSpc>
              <a:spcBef>
                <a:spcPts val="0"/>
              </a:spcBef>
              <a:spcAft>
                <a:spcPts val="0"/>
              </a:spcAft>
              <a:buClrTx/>
              <a:buSzTx/>
              <a:tabLst/>
              <a:defRPr/>
            </a:pPr>
            <a:r>
              <a:rPr lang="en-US" sz="2200" b="0" dirty="0">
                <a:latin typeface="Montserrat"/>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Program Performance</a:t>
            </a:r>
            <a:r>
              <a:rPr kumimoji="0" lang="en-US" sz="2200" b="1" i="1" u="none" strike="noStrike" kern="1200" cap="none" spc="0" normalizeH="0" baseline="0" noProof="0" dirty="0">
                <a:ln>
                  <a:noFill/>
                </a:ln>
                <a:solidFill>
                  <a:srgbClr val="000000"/>
                </a:solidFill>
                <a:effectLst/>
                <a:uLnTx/>
                <a:uFillTx/>
                <a:latin typeface="Montserrat"/>
                <a:ea typeface="+mn-ea"/>
                <a:cs typeface="+mn-cs"/>
              </a:rPr>
              <a:t> </a:t>
            </a:r>
            <a:endParaRPr lang="en-US" sz="2200" dirty="0">
              <a:latin typeface="Montserrat"/>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1" i="1" u="none" strike="noStrike" kern="1200" cap="none" spc="0" normalizeH="0" baseline="0" noProof="0" dirty="0">
                <a:ln>
                  <a:noFill/>
                </a:ln>
                <a:solidFill>
                  <a:srgbClr val="000000"/>
                </a:solidFill>
                <a:effectLst/>
                <a:uLnTx/>
                <a:uFillTx/>
                <a:latin typeface="Montserrat"/>
                <a:ea typeface="+mn-ea"/>
                <a:cs typeface="+mn-cs"/>
              </a:rPr>
              <a:t>200.332, </a:t>
            </a:r>
          </a:p>
          <a:p>
            <a:pPr marR="0" lvl="0" algn="l" defTabSz="914400" rtl="0" eaLnBrk="1" fontAlgn="auto" latinLnBrk="0" hangingPunct="1">
              <a:lnSpc>
                <a:spcPct val="100000"/>
              </a:lnSpc>
              <a:spcBef>
                <a:spcPts val="0"/>
              </a:spcBef>
              <a:spcAft>
                <a:spcPts val="0"/>
              </a:spcAft>
              <a:buClrTx/>
              <a:buSzTx/>
              <a:tabLst/>
              <a:defRPr/>
            </a:pPr>
            <a:r>
              <a:rPr lang="en-US" sz="2200" dirty="0">
                <a:latin typeface="Montserrat"/>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Requirements for Pass-    </a:t>
            </a:r>
            <a:r>
              <a:rPr kumimoji="0" lang="en-US" sz="2200" b="0" i="1" u="none" strike="noStrike" kern="1200" cap="none" spc="0" normalizeH="0" noProof="0" dirty="0">
                <a:ln>
                  <a:noFill/>
                </a:ln>
                <a:solidFill>
                  <a:srgbClr val="000000"/>
                </a:solidFill>
                <a:effectLst/>
                <a:uLnTx/>
                <a:uFillTx/>
                <a:latin typeface="Montserrat"/>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2200" b="0" baseline="0" dirty="0">
                <a:latin typeface="Montserrat"/>
              </a:rPr>
              <a:t>   </a:t>
            </a:r>
            <a:r>
              <a:rPr kumimoji="0" lang="en-US" sz="2200" b="0" i="1" u="none" strike="noStrike" kern="1200" cap="none" spc="0" normalizeH="0" baseline="0" noProof="0" dirty="0">
                <a:ln>
                  <a:noFill/>
                </a:ln>
                <a:solidFill>
                  <a:srgbClr val="000000"/>
                </a:solidFill>
                <a:effectLst/>
                <a:uLnTx/>
                <a:uFillTx/>
                <a:latin typeface="Montserrat"/>
                <a:ea typeface="+mn-ea"/>
                <a:cs typeface="+mn-cs"/>
              </a:rPr>
              <a:t>through Entities</a:t>
            </a:r>
          </a:p>
        </p:txBody>
      </p:sp>
      <p:sp>
        <p:nvSpPr>
          <p:cNvPr id="12" name="Rectangle 11">
            <a:extLst>
              <a:ext uri="{FF2B5EF4-FFF2-40B4-BE49-F238E27FC236}">
                <a16:creationId xmlns:a16="http://schemas.microsoft.com/office/drawing/2014/main" id="{9829F096-7506-63B6-BD75-FFF1CEAB7CAB}"/>
              </a:ext>
            </a:extLst>
          </p:cNvPr>
          <p:cNvSpPr/>
          <p:nvPr/>
        </p:nvSpPr>
        <p:spPr>
          <a:xfrm>
            <a:off x="1" y="6529"/>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SUBRECIPIENT MONITORING</a:t>
            </a:r>
          </a:p>
        </p:txBody>
      </p:sp>
      <p:sp>
        <p:nvSpPr>
          <p:cNvPr id="7" name="TextBox 6">
            <a:extLst>
              <a:ext uri="{FF2B5EF4-FFF2-40B4-BE49-F238E27FC236}">
                <a16:creationId xmlns:a16="http://schemas.microsoft.com/office/drawing/2014/main" id="{5D651930-9A19-5DB8-13EE-72EF1F85C833}"/>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8</a:t>
            </a:r>
          </a:p>
        </p:txBody>
      </p:sp>
      <p:sp>
        <p:nvSpPr>
          <p:cNvPr id="8" name="Rectangle 7">
            <a:extLst>
              <a:ext uri="{FF2B5EF4-FFF2-40B4-BE49-F238E27FC236}">
                <a16:creationId xmlns:a16="http://schemas.microsoft.com/office/drawing/2014/main" id="{AED280BB-A8EC-8396-1F4C-0C8D1D02B72A}"/>
              </a:ext>
            </a:extLst>
          </p:cNvPr>
          <p:cNvSpPr/>
          <p:nvPr/>
        </p:nvSpPr>
        <p:spPr>
          <a:xfrm>
            <a:off x="186202" y="5299995"/>
            <a:ext cx="12192000" cy="63094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97000"/>
                  <a:lumOff val="3000"/>
                </a:schemeClr>
              </a:gs>
              <a:gs pos="100000">
                <a:schemeClr val="accent5"/>
              </a:gs>
            </a:gsLst>
            <a:lin ang="5400000" scaled="1"/>
            <a:tileRect/>
          </a:gradFill>
          <a:scene3d>
            <a:camera prst="isometricOffAxis1Right"/>
            <a:lightRig rig="threePt" dir="t"/>
          </a:scene3d>
        </p:spPr>
        <p:txBody>
          <a:bodyPr wrap="square">
            <a:spAutoFit/>
          </a:bodyPr>
          <a:lstStyle/>
          <a:p>
            <a:pPr algn="ctr"/>
            <a:r>
              <a:rPr lang="en-US" sz="3500" b="1" i="1" dirty="0">
                <a:solidFill>
                  <a:schemeClr val="accent4"/>
                </a:solidFill>
              </a:rPr>
              <a:t>UNIFORM GRANT GUIDANCE SAYS WE HAVE TO!</a:t>
            </a:r>
          </a:p>
        </p:txBody>
      </p:sp>
    </p:spTree>
    <p:extLst>
      <p:ext uri="{BB962C8B-B14F-4D97-AF65-F5344CB8AC3E}">
        <p14:creationId xmlns:p14="http://schemas.microsoft.com/office/powerpoint/2010/main" val="30527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CEB31-A71E-F695-90CC-8B66CF371FC4}"/>
              </a:ext>
            </a:extLst>
          </p:cNvPr>
          <p:cNvPicPr>
            <a:picLocks noChangeAspect="1"/>
          </p:cNvPicPr>
          <p:nvPr/>
        </p:nvPicPr>
        <p:blipFill>
          <a:blip r:embed="rId3"/>
          <a:stretch>
            <a:fillRect/>
          </a:stretch>
        </p:blipFill>
        <p:spPr>
          <a:xfrm>
            <a:off x="4860653" y="976861"/>
            <a:ext cx="2470693" cy="2452139"/>
          </a:xfrm>
          <a:prstGeom prst="rect">
            <a:avLst/>
          </a:prstGeom>
        </p:spPr>
      </p:pic>
      <p:sp>
        <p:nvSpPr>
          <p:cNvPr id="6" name="TextBox 5">
            <a:extLst>
              <a:ext uri="{FF2B5EF4-FFF2-40B4-BE49-F238E27FC236}">
                <a16:creationId xmlns:a16="http://schemas.microsoft.com/office/drawing/2014/main" id="{59E0FE1A-20C2-0D1B-E3E5-DA8538CF5A19}"/>
              </a:ext>
            </a:extLst>
          </p:cNvPr>
          <p:cNvSpPr txBox="1"/>
          <p:nvPr/>
        </p:nvSpPr>
        <p:spPr>
          <a:xfrm>
            <a:off x="4931124" y="1510432"/>
            <a:ext cx="232975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600" b="1" dirty="0">
                <a:solidFill>
                  <a:srgbClr val="FFFFFF"/>
                </a:solidFill>
                <a:latin typeface="Montserrat"/>
              </a:rPr>
              <a:t>MORE</a:t>
            </a:r>
            <a:endParaRPr kumimoji="0" lang="en-US" sz="4600" b="1" i="0" u="none" strike="noStrike" kern="1200" cap="none" spc="0" normalizeH="0" baseline="0" noProof="0" dirty="0">
              <a:ln>
                <a:noFill/>
              </a:ln>
              <a:solidFill>
                <a:srgbClr val="FFFFFF"/>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FFFFFF"/>
                </a:solidFill>
                <a:effectLst/>
                <a:uLnTx/>
                <a:uFillTx/>
                <a:latin typeface="Montserrat"/>
                <a:ea typeface="+mn-ea"/>
                <a:cs typeface="+mn-cs"/>
              </a:rPr>
              <a:t>WHYS</a:t>
            </a:r>
          </a:p>
        </p:txBody>
      </p:sp>
      <p:sp>
        <p:nvSpPr>
          <p:cNvPr id="12" name="Rectangle 11">
            <a:extLst>
              <a:ext uri="{FF2B5EF4-FFF2-40B4-BE49-F238E27FC236}">
                <a16:creationId xmlns:a16="http://schemas.microsoft.com/office/drawing/2014/main" id="{9829F096-7506-63B6-BD75-FFF1CEAB7CAB}"/>
              </a:ext>
            </a:extLst>
          </p:cNvPr>
          <p:cNvSpPr/>
          <p:nvPr/>
        </p:nvSpPr>
        <p:spPr>
          <a:xfrm>
            <a:off x="1" y="6529"/>
            <a:ext cx="12191999"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300" normalizeH="0" baseline="0" noProof="0" dirty="0">
                <a:ln>
                  <a:noFill/>
                </a:ln>
                <a:solidFill>
                  <a:schemeClr val="accent2"/>
                </a:solidFill>
                <a:effectLst/>
                <a:uLnTx/>
                <a:uFillTx/>
                <a:latin typeface="Calibri" panose="020F0502020204030204" pitchFamily="34" charset="0"/>
                <a:ea typeface="Open Sans Light" panose="020B0306030504020204" pitchFamily="34" charset="0"/>
                <a:cs typeface="Calibri" panose="020F0502020204030204" pitchFamily="34" charset="0"/>
              </a:rPr>
              <a:t>SUBRECIPIENT MONITORING</a:t>
            </a:r>
          </a:p>
        </p:txBody>
      </p:sp>
      <p:sp>
        <p:nvSpPr>
          <p:cNvPr id="7" name="TextBox 6">
            <a:extLst>
              <a:ext uri="{FF2B5EF4-FFF2-40B4-BE49-F238E27FC236}">
                <a16:creationId xmlns:a16="http://schemas.microsoft.com/office/drawing/2014/main" id="{5D651930-9A19-5DB8-13EE-72EF1F85C833}"/>
              </a:ext>
            </a:extLst>
          </p:cNvPr>
          <p:cNvSpPr txBox="1"/>
          <p:nvPr/>
        </p:nvSpPr>
        <p:spPr>
          <a:xfrm>
            <a:off x="11514338" y="6533965"/>
            <a:ext cx="559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9</a:t>
            </a:r>
            <a:endParaRPr kumimoji="0" lang="en-US" sz="18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AED280BB-A8EC-8396-1F4C-0C8D1D02B72A}"/>
              </a:ext>
            </a:extLst>
          </p:cNvPr>
          <p:cNvSpPr/>
          <p:nvPr/>
        </p:nvSpPr>
        <p:spPr>
          <a:xfrm>
            <a:off x="399624" y="3777908"/>
            <a:ext cx="5417476" cy="1569660"/>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97000"/>
                  <a:lumOff val="3000"/>
                </a:schemeClr>
              </a:gs>
              <a:gs pos="100000">
                <a:schemeClr val="accent5"/>
              </a:gs>
            </a:gsLst>
            <a:lin ang="5400000" scaled="1"/>
            <a:tileRect/>
          </a:gradFill>
          <a:scene3d>
            <a:camera prst="isometricOffAxis1Right"/>
            <a:lightRig rig="threePt" dir="t"/>
          </a:scene3d>
        </p:spPr>
        <p:txBody>
          <a:bodyPr wrap="square">
            <a:spAutoFit/>
          </a:bodyPr>
          <a:lstStyle/>
          <a:p>
            <a:pPr algn="ctr"/>
            <a:r>
              <a:rPr lang="en-US" sz="3200" b="1" i="1" dirty="0">
                <a:solidFill>
                  <a:schemeClr val="accent4"/>
                </a:solidFill>
              </a:rPr>
              <a:t>DHSS is a partner with Subrecipients</a:t>
            </a:r>
          </a:p>
          <a:p>
            <a:pPr algn="ctr"/>
            <a:r>
              <a:rPr lang="en-US" sz="3200" b="1" i="1" dirty="0">
                <a:solidFill>
                  <a:schemeClr val="accent4"/>
                </a:solidFill>
              </a:rPr>
              <a:t>(joint venture)</a:t>
            </a:r>
          </a:p>
        </p:txBody>
      </p:sp>
      <p:sp>
        <p:nvSpPr>
          <p:cNvPr id="2" name="Rectangle 1">
            <a:extLst>
              <a:ext uri="{FF2B5EF4-FFF2-40B4-BE49-F238E27FC236}">
                <a16:creationId xmlns:a16="http://schemas.microsoft.com/office/drawing/2014/main" id="{3909CC3A-CAF7-9715-E711-387762617CD4}"/>
              </a:ext>
            </a:extLst>
          </p:cNvPr>
          <p:cNvSpPr/>
          <p:nvPr/>
        </p:nvSpPr>
        <p:spPr>
          <a:xfrm>
            <a:off x="6374902" y="3777908"/>
            <a:ext cx="5698730" cy="1569660"/>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97000"/>
                  <a:lumOff val="3000"/>
                </a:schemeClr>
              </a:gs>
              <a:gs pos="100000">
                <a:schemeClr val="accent5"/>
              </a:gs>
            </a:gsLst>
            <a:lin ang="5400000" scaled="1"/>
            <a:tileRect/>
          </a:gradFill>
          <a:scene3d>
            <a:camera prst="isometricOffAxis1Right"/>
            <a:lightRig rig="threePt" dir="t"/>
          </a:scene3d>
        </p:spPr>
        <p:txBody>
          <a:bodyPr wrap="square">
            <a:spAutoFit/>
          </a:bodyPr>
          <a:lstStyle/>
          <a:p>
            <a:pPr algn="ctr"/>
            <a:r>
              <a:rPr lang="en-US" sz="3200" b="1" i="1" dirty="0">
                <a:solidFill>
                  <a:schemeClr val="accent4"/>
                </a:solidFill>
              </a:rPr>
              <a:t>DHSS wants citizens to have the services needed</a:t>
            </a:r>
          </a:p>
          <a:p>
            <a:pPr algn="ctr"/>
            <a:r>
              <a:rPr lang="en-US" sz="3200" b="1" i="1" dirty="0">
                <a:solidFill>
                  <a:schemeClr val="accent4"/>
                </a:solidFill>
              </a:rPr>
              <a:t>(present &amp; future)</a:t>
            </a:r>
          </a:p>
        </p:txBody>
      </p:sp>
    </p:spTree>
    <p:extLst>
      <p:ext uri="{BB962C8B-B14F-4D97-AF65-F5344CB8AC3E}">
        <p14:creationId xmlns:p14="http://schemas.microsoft.com/office/powerpoint/2010/main" val="3042493825"/>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themeOverride>
</file>

<file path=docProps/app.xml><?xml version="1.0" encoding="utf-8"?>
<Properties xmlns="http://schemas.openxmlformats.org/officeDocument/2006/extended-properties" xmlns:vt="http://schemas.openxmlformats.org/officeDocument/2006/docPropsVTypes">
  <Template/>
  <TotalTime>159416</TotalTime>
  <Words>1830</Words>
  <Application>Microsoft Office PowerPoint</Application>
  <PresentationFormat>Widescreen</PresentationFormat>
  <Paragraphs>351</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Arial Black</vt:lpstr>
      <vt:lpstr>Calibri</vt:lpstr>
      <vt:lpstr>Montserrat</vt:lpstr>
      <vt:lpstr>Montserrat Black</vt:lpstr>
      <vt:lpstr>Montserrat ExtraBold</vt:lpstr>
      <vt:lpstr>Open Sans Light</vt:lpstr>
      <vt:lpstr>Open Sans SemiBold</vt:lpstr>
      <vt:lpstr>Times New Roman</vt:lpstr>
      <vt:lpstr>Wingdings</vt:lpstr>
      <vt:lpstr>No Footer Pages</vt:lpstr>
      <vt:lpstr>1_No Footer Pages</vt:lpstr>
      <vt:lpstr>PowerPoint Presentation</vt:lpstr>
      <vt:lpstr>PowerPoint Presentation</vt:lpstr>
      <vt:lpstr>PowerPoint Presentation</vt:lpstr>
      <vt:lpstr>PowerPoint Presentation</vt:lpstr>
      <vt:lpstr>Legal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THE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Gray, Scott</cp:lastModifiedBy>
  <cp:revision>1492</cp:revision>
  <cp:lastPrinted>2025-04-01T22:31:41Z</cp:lastPrinted>
  <dcterms:created xsi:type="dcterms:W3CDTF">2019-07-08T12:17:13Z</dcterms:created>
  <dcterms:modified xsi:type="dcterms:W3CDTF">2025-04-02T21:40:00Z</dcterms:modified>
</cp:coreProperties>
</file>