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72" r:id="rId6"/>
    <p:sldId id="261" r:id="rId7"/>
    <p:sldId id="262" r:id="rId8"/>
    <p:sldId id="265" r:id="rId9"/>
    <p:sldId id="271" r:id="rId10"/>
    <p:sldId id="275" r:id="rId11"/>
    <p:sldId id="266" r:id="rId12"/>
    <p:sldId id="264" r:id="rId13"/>
    <p:sldId id="258" r:id="rId14"/>
    <p:sldId id="257" r:id="rId1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42" autoAdjust="0"/>
    <p:restoredTop sz="94660"/>
  </p:normalViewPr>
  <p:slideViewPr>
    <p:cSldViewPr>
      <p:cViewPr varScale="1">
        <p:scale>
          <a:sx n="47" d="100"/>
          <a:sy n="47" d="100"/>
        </p:scale>
        <p:origin x="490"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12/26/2023</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615695"/>
            <a:ext cx="12184379" cy="6242300"/>
            <a:chOff x="0" y="615695"/>
            <a:chExt cx="12184379" cy="6242300"/>
          </a:xfrm>
        </p:grpSpPr>
        <p:pic>
          <p:nvPicPr>
            <p:cNvPr id="3" name="object 3"/>
            <p:cNvPicPr/>
            <p:nvPr/>
          </p:nvPicPr>
          <p:blipFill>
            <a:blip r:embed="rId2" cstate="print"/>
            <a:stretch>
              <a:fillRect/>
            </a:stretch>
          </p:blipFill>
          <p:spPr>
            <a:xfrm>
              <a:off x="0" y="615695"/>
              <a:ext cx="12184379" cy="6242300"/>
            </a:xfrm>
            <a:prstGeom prst="rect">
              <a:avLst/>
            </a:prstGeom>
          </p:spPr>
        </p:pic>
        <p:pic>
          <p:nvPicPr>
            <p:cNvPr id="4" name="object 4"/>
            <p:cNvPicPr/>
            <p:nvPr/>
          </p:nvPicPr>
          <p:blipFill>
            <a:blip r:embed="rId3" cstate="print"/>
            <a:stretch>
              <a:fillRect/>
            </a:stretch>
          </p:blipFill>
          <p:spPr>
            <a:xfrm>
              <a:off x="3564889" y="4048328"/>
              <a:ext cx="5302885" cy="489508"/>
            </a:xfrm>
            <a:prstGeom prst="rect">
              <a:avLst/>
            </a:prstGeom>
          </p:spPr>
        </p:pic>
        <p:pic>
          <p:nvPicPr>
            <p:cNvPr id="5" name="object 5"/>
            <p:cNvPicPr/>
            <p:nvPr/>
          </p:nvPicPr>
          <p:blipFill>
            <a:blip r:embed="rId4" cstate="print"/>
            <a:stretch>
              <a:fillRect/>
            </a:stretch>
          </p:blipFill>
          <p:spPr>
            <a:xfrm>
              <a:off x="3899026" y="4475734"/>
              <a:ext cx="4626863" cy="489204"/>
            </a:xfrm>
            <a:prstGeom prst="rect">
              <a:avLst/>
            </a:prstGeom>
          </p:spPr>
        </p:pic>
        <p:pic>
          <p:nvPicPr>
            <p:cNvPr id="7" name="object 7"/>
            <p:cNvPicPr/>
            <p:nvPr/>
          </p:nvPicPr>
          <p:blipFill>
            <a:blip r:embed="rId5" cstate="print"/>
            <a:stretch>
              <a:fillRect/>
            </a:stretch>
          </p:blipFill>
          <p:spPr>
            <a:xfrm>
              <a:off x="2731008" y="1476755"/>
              <a:ext cx="6729983" cy="269290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04316" y="262127"/>
            <a:ext cx="6026150" cy="5941060"/>
            <a:chOff x="1004316" y="262127"/>
            <a:chExt cx="6026150" cy="5941060"/>
          </a:xfrm>
        </p:grpSpPr>
        <p:sp>
          <p:nvSpPr>
            <p:cNvPr id="3" name="object 3"/>
            <p:cNvSpPr/>
            <p:nvPr/>
          </p:nvSpPr>
          <p:spPr>
            <a:xfrm>
              <a:off x="1505712" y="678179"/>
              <a:ext cx="5524500" cy="5524500"/>
            </a:xfrm>
            <a:custGeom>
              <a:avLst/>
              <a:gdLst/>
              <a:ahLst/>
              <a:cxnLst/>
              <a:rect l="l" t="t" r="r" b="b"/>
              <a:pathLst>
                <a:path w="5524500" h="5524500">
                  <a:moveTo>
                    <a:pt x="2762250" y="0"/>
                  </a:moveTo>
                  <a:lnTo>
                    <a:pt x="2713662" y="418"/>
                  </a:lnTo>
                  <a:lnTo>
                    <a:pt x="2665277" y="1670"/>
                  </a:lnTo>
                  <a:lnTo>
                    <a:pt x="2617102" y="3748"/>
                  </a:lnTo>
                  <a:lnTo>
                    <a:pt x="2569144" y="6645"/>
                  </a:lnTo>
                  <a:lnTo>
                    <a:pt x="2521409" y="10354"/>
                  </a:lnTo>
                  <a:lnTo>
                    <a:pt x="2473904" y="14869"/>
                  </a:lnTo>
                  <a:lnTo>
                    <a:pt x="2426637" y="20183"/>
                  </a:lnTo>
                  <a:lnTo>
                    <a:pt x="2379614" y="26288"/>
                  </a:lnTo>
                  <a:lnTo>
                    <a:pt x="2332841" y="33179"/>
                  </a:lnTo>
                  <a:lnTo>
                    <a:pt x="2286327" y="40848"/>
                  </a:lnTo>
                  <a:lnTo>
                    <a:pt x="2240077" y="49288"/>
                  </a:lnTo>
                  <a:lnTo>
                    <a:pt x="2194098" y="58492"/>
                  </a:lnTo>
                  <a:lnTo>
                    <a:pt x="2148398" y="68454"/>
                  </a:lnTo>
                  <a:lnTo>
                    <a:pt x="2102982" y="79167"/>
                  </a:lnTo>
                  <a:lnTo>
                    <a:pt x="2057859" y="90624"/>
                  </a:lnTo>
                  <a:lnTo>
                    <a:pt x="2013035" y="102818"/>
                  </a:lnTo>
                  <a:lnTo>
                    <a:pt x="1968516" y="115742"/>
                  </a:lnTo>
                  <a:lnTo>
                    <a:pt x="1924310" y="129389"/>
                  </a:lnTo>
                  <a:lnTo>
                    <a:pt x="1880423" y="143753"/>
                  </a:lnTo>
                  <a:lnTo>
                    <a:pt x="1836862" y="158827"/>
                  </a:lnTo>
                  <a:lnTo>
                    <a:pt x="1793634" y="174603"/>
                  </a:lnTo>
                  <a:lnTo>
                    <a:pt x="1750747" y="191076"/>
                  </a:lnTo>
                  <a:lnTo>
                    <a:pt x="1708206" y="208237"/>
                  </a:lnTo>
                  <a:lnTo>
                    <a:pt x="1666018" y="226081"/>
                  </a:lnTo>
                  <a:lnTo>
                    <a:pt x="1624192" y="244600"/>
                  </a:lnTo>
                  <a:lnTo>
                    <a:pt x="1582732" y="263788"/>
                  </a:lnTo>
                  <a:lnTo>
                    <a:pt x="1541646" y="283638"/>
                  </a:lnTo>
                  <a:lnTo>
                    <a:pt x="1500942" y="304143"/>
                  </a:lnTo>
                  <a:lnTo>
                    <a:pt x="1460625" y="325295"/>
                  </a:lnTo>
                  <a:lnTo>
                    <a:pt x="1420703" y="347089"/>
                  </a:lnTo>
                  <a:lnTo>
                    <a:pt x="1381183" y="369517"/>
                  </a:lnTo>
                  <a:lnTo>
                    <a:pt x="1342071" y="392573"/>
                  </a:lnTo>
                  <a:lnTo>
                    <a:pt x="1303374" y="416249"/>
                  </a:lnTo>
                  <a:lnTo>
                    <a:pt x="1265099" y="440539"/>
                  </a:lnTo>
                  <a:lnTo>
                    <a:pt x="1227254" y="465437"/>
                  </a:lnTo>
                  <a:lnTo>
                    <a:pt x="1189844" y="490934"/>
                  </a:lnTo>
                  <a:lnTo>
                    <a:pt x="1152876" y="517024"/>
                  </a:lnTo>
                  <a:lnTo>
                    <a:pt x="1116358" y="543701"/>
                  </a:lnTo>
                  <a:lnTo>
                    <a:pt x="1080297" y="570958"/>
                  </a:lnTo>
                  <a:lnTo>
                    <a:pt x="1044698" y="598787"/>
                  </a:lnTo>
                  <a:lnTo>
                    <a:pt x="1009570" y="627182"/>
                  </a:lnTo>
                  <a:lnTo>
                    <a:pt x="974918" y="656136"/>
                  </a:lnTo>
                  <a:lnTo>
                    <a:pt x="940750" y="685643"/>
                  </a:lnTo>
                  <a:lnTo>
                    <a:pt x="907073" y="715694"/>
                  </a:lnTo>
                  <a:lnTo>
                    <a:pt x="873893" y="746285"/>
                  </a:lnTo>
                  <a:lnTo>
                    <a:pt x="841218" y="777406"/>
                  </a:lnTo>
                  <a:lnTo>
                    <a:pt x="809053" y="809053"/>
                  </a:lnTo>
                  <a:lnTo>
                    <a:pt x="777406" y="841218"/>
                  </a:lnTo>
                  <a:lnTo>
                    <a:pt x="746285" y="873893"/>
                  </a:lnTo>
                  <a:lnTo>
                    <a:pt x="715694" y="907073"/>
                  </a:lnTo>
                  <a:lnTo>
                    <a:pt x="685643" y="940750"/>
                  </a:lnTo>
                  <a:lnTo>
                    <a:pt x="656136" y="974918"/>
                  </a:lnTo>
                  <a:lnTo>
                    <a:pt x="627182" y="1009570"/>
                  </a:lnTo>
                  <a:lnTo>
                    <a:pt x="598787" y="1044698"/>
                  </a:lnTo>
                  <a:lnTo>
                    <a:pt x="570958" y="1080297"/>
                  </a:lnTo>
                  <a:lnTo>
                    <a:pt x="543701" y="1116358"/>
                  </a:lnTo>
                  <a:lnTo>
                    <a:pt x="517024" y="1152876"/>
                  </a:lnTo>
                  <a:lnTo>
                    <a:pt x="490934" y="1189844"/>
                  </a:lnTo>
                  <a:lnTo>
                    <a:pt x="465437" y="1227254"/>
                  </a:lnTo>
                  <a:lnTo>
                    <a:pt x="440539" y="1265099"/>
                  </a:lnTo>
                  <a:lnTo>
                    <a:pt x="416249" y="1303374"/>
                  </a:lnTo>
                  <a:lnTo>
                    <a:pt x="392573" y="1342071"/>
                  </a:lnTo>
                  <a:lnTo>
                    <a:pt x="369517" y="1381183"/>
                  </a:lnTo>
                  <a:lnTo>
                    <a:pt x="347089" y="1420703"/>
                  </a:lnTo>
                  <a:lnTo>
                    <a:pt x="325295" y="1460625"/>
                  </a:lnTo>
                  <a:lnTo>
                    <a:pt x="304143" y="1500942"/>
                  </a:lnTo>
                  <a:lnTo>
                    <a:pt x="283638" y="1541646"/>
                  </a:lnTo>
                  <a:lnTo>
                    <a:pt x="263788" y="1582732"/>
                  </a:lnTo>
                  <a:lnTo>
                    <a:pt x="244600" y="1624192"/>
                  </a:lnTo>
                  <a:lnTo>
                    <a:pt x="226081" y="1666018"/>
                  </a:lnTo>
                  <a:lnTo>
                    <a:pt x="208237" y="1708206"/>
                  </a:lnTo>
                  <a:lnTo>
                    <a:pt x="191076" y="1750747"/>
                  </a:lnTo>
                  <a:lnTo>
                    <a:pt x="174603" y="1793634"/>
                  </a:lnTo>
                  <a:lnTo>
                    <a:pt x="158827" y="1836862"/>
                  </a:lnTo>
                  <a:lnTo>
                    <a:pt x="143753" y="1880423"/>
                  </a:lnTo>
                  <a:lnTo>
                    <a:pt x="129389" y="1924310"/>
                  </a:lnTo>
                  <a:lnTo>
                    <a:pt x="115742" y="1968516"/>
                  </a:lnTo>
                  <a:lnTo>
                    <a:pt x="102818" y="2013035"/>
                  </a:lnTo>
                  <a:lnTo>
                    <a:pt x="90624" y="2057859"/>
                  </a:lnTo>
                  <a:lnTo>
                    <a:pt x="79167" y="2102982"/>
                  </a:lnTo>
                  <a:lnTo>
                    <a:pt x="68454" y="2148398"/>
                  </a:lnTo>
                  <a:lnTo>
                    <a:pt x="58492" y="2194098"/>
                  </a:lnTo>
                  <a:lnTo>
                    <a:pt x="49288" y="2240077"/>
                  </a:lnTo>
                  <a:lnTo>
                    <a:pt x="40848" y="2286327"/>
                  </a:lnTo>
                  <a:lnTo>
                    <a:pt x="33179" y="2332841"/>
                  </a:lnTo>
                  <a:lnTo>
                    <a:pt x="26288" y="2379614"/>
                  </a:lnTo>
                  <a:lnTo>
                    <a:pt x="20183" y="2426637"/>
                  </a:lnTo>
                  <a:lnTo>
                    <a:pt x="14869" y="2473904"/>
                  </a:lnTo>
                  <a:lnTo>
                    <a:pt x="10354" y="2521409"/>
                  </a:lnTo>
                  <a:lnTo>
                    <a:pt x="6645" y="2569144"/>
                  </a:lnTo>
                  <a:lnTo>
                    <a:pt x="3748" y="2617102"/>
                  </a:lnTo>
                  <a:lnTo>
                    <a:pt x="1670" y="2665277"/>
                  </a:lnTo>
                  <a:lnTo>
                    <a:pt x="418" y="2713662"/>
                  </a:lnTo>
                  <a:lnTo>
                    <a:pt x="0" y="2762250"/>
                  </a:lnTo>
                  <a:lnTo>
                    <a:pt x="418" y="2810837"/>
                  </a:lnTo>
                  <a:lnTo>
                    <a:pt x="1670" y="2859222"/>
                  </a:lnTo>
                  <a:lnTo>
                    <a:pt x="3748" y="2907397"/>
                  </a:lnTo>
                  <a:lnTo>
                    <a:pt x="6645" y="2955355"/>
                  </a:lnTo>
                  <a:lnTo>
                    <a:pt x="10354" y="3003090"/>
                  </a:lnTo>
                  <a:lnTo>
                    <a:pt x="14869" y="3050595"/>
                  </a:lnTo>
                  <a:lnTo>
                    <a:pt x="20183" y="3097862"/>
                  </a:lnTo>
                  <a:lnTo>
                    <a:pt x="26288" y="3144885"/>
                  </a:lnTo>
                  <a:lnTo>
                    <a:pt x="33179" y="3191658"/>
                  </a:lnTo>
                  <a:lnTo>
                    <a:pt x="40848" y="3238172"/>
                  </a:lnTo>
                  <a:lnTo>
                    <a:pt x="49288" y="3284422"/>
                  </a:lnTo>
                  <a:lnTo>
                    <a:pt x="58492" y="3330401"/>
                  </a:lnTo>
                  <a:lnTo>
                    <a:pt x="68454" y="3376101"/>
                  </a:lnTo>
                  <a:lnTo>
                    <a:pt x="79167" y="3421517"/>
                  </a:lnTo>
                  <a:lnTo>
                    <a:pt x="90624" y="3466640"/>
                  </a:lnTo>
                  <a:lnTo>
                    <a:pt x="102818" y="3511464"/>
                  </a:lnTo>
                  <a:lnTo>
                    <a:pt x="115742" y="3555983"/>
                  </a:lnTo>
                  <a:lnTo>
                    <a:pt x="129389" y="3600189"/>
                  </a:lnTo>
                  <a:lnTo>
                    <a:pt x="143753" y="3644076"/>
                  </a:lnTo>
                  <a:lnTo>
                    <a:pt x="158827" y="3687637"/>
                  </a:lnTo>
                  <a:lnTo>
                    <a:pt x="174603" y="3730865"/>
                  </a:lnTo>
                  <a:lnTo>
                    <a:pt x="191076" y="3773752"/>
                  </a:lnTo>
                  <a:lnTo>
                    <a:pt x="208237" y="3816293"/>
                  </a:lnTo>
                  <a:lnTo>
                    <a:pt x="226081" y="3858481"/>
                  </a:lnTo>
                  <a:lnTo>
                    <a:pt x="244600" y="3900307"/>
                  </a:lnTo>
                  <a:lnTo>
                    <a:pt x="263788" y="3941767"/>
                  </a:lnTo>
                  <a:lnTo>
                    <a:pt x="283638" y="3982853"/>
                  </a:lnTo>
                  <a:lnTo>
                    <a:pt x="304143" y="4023557"/>
                  </a:lnTo>
                  <a:lnTo>
                    <a:pt x="325295" y="4063874"/>
                  </a:lnTo>
                  <a:lnTo>
                    <a:pt x="347089" y="4103796"/>
                  </a:lnTo>
                  <a:lnTo>
                    <a:pt x="369517" y="4143316"/>
                  </a:lnTo>
                  <a:lnTo>
                    <a:pt x="392573" y="4182428"/>
                  </a:lnTo>
                  <a:lnTo>
                    <a:pt x="416249" y="4221125"/>
                  </a:lnTo>
                  <a:lnTo>
                    <a:pt x="440539" y="4259400"/>
                  </a:lnTo>
                  <a:lnTo>
                    <a:pt x="465437" y="4297245"/>
                  </a:lnTo>
                  <a:lnTo>
                    <a:pt x="490934" y="4334655"/>
                  </a:lnTo>
                  <a:lnTo>
                    <a:pt x="517024" y="4371623"/>
                  </a:lnTo>
                  <a:lnTo>
                    <a:pt x="543701" y="4408141"/>
                  </a:lnTo>
                  <a:lnTo>
                    <a:pt x="570958" y="4444202"/>
                  </a:lnTo>
                  <a:lnTo>
                    <a:pt x="598787" y="4479801"/>
                  </a:lnTo>
                  <a:lnTo>
                    <a:pt x="627182" y="4514929"/>
                  </a:lnTo>
                  <a:lnTo>
                    <a:pt x="656136" y="4549581"/>
                  </a:lnTo>
                  <a:lnTo>
                    <a:pt x="685643" y="4583749"/>
                  </a:lnTo>
                  <a:lnTo>
                    <a:pt x="715694" y="4617426"/>
                  </a:lnTo>
                  <a:lnTo>
                    <a:pt x="746285" y="4650606"/>
                  </a:lnTo>
                  <a:lnTo>
                    <a:pt x="777406" y="4683281"/>
                  </a:lnTo>
                  <a:lnTo>
                    <a:pt x="809053" y="4715446"/>
                  </a:lnTo>
                  <a:lnTo>
                    <a:pt x="841218" y="4747093"/>
                  </a:lnTo>
                  <a:lnTo>
                    <a:pt x="873893" y="4778214"/>
                  </a:lnTo>
                  <a:lnTo>
                    <a:pt x="907073" y="4808805"/>
                  </a:lnTo>
                  <a:lnTo>
                    <a:pt x="940750" y="4838856"/>
                  </a:lnTo>
                  <a:lnTo>
                    <a:pt x="974918" y="4868363"/>
                  </a:lnTo>
                  <a:lnTo>
                    <a:pt x="1009570" y="4897317"/>
                  </a:lnTo>
                  <a:lnTo>
                    <a:pt x="1044698" y="4925712"/>
                  </a:lnTo>
                  <a:lnTo>
                    <a:pt x="1080297" y="4953541"/>
                  </a:lnTo>
                  <a:lnTo>
                    <a:pt x="1116358" y="4980798"/>
                  </a:lnTo>
                  <a:lnTo>
                    <a:pt x="1152876" y="5007475"/>
                  </a:lnTo>
                  <a:lnTo>
                    <a:pt x="1189844" y="5033565"/>
                  </a:lnTo>
                  <a:lnTo>
                    <a:pt x="1227254" y="5059062"/>
                  </a:lnTo>
                  <a:lnTo>
                    <a:pt x="1265099" y="5083960"/>
                  </a:lnTo>
                  <a:lnTo>
                    <a:pt x="1303374" y="5108250"/>
                  </a:lnTo>
                  <a:lnTo>
                    <a:pt x="1342071" y="5131926"/>
                  </a:lnTo>
                  <a:lnTo>
                    <a:pt x="1381183" y="5154982"/>
                  </a:lnTo>
                  <a:lnTo>
                    <a:pt x="1420703" y="5177410"/>
                  </a:lnTo>
                  <a:lnTo>
                    <a:pt x="1460625" y="5199204"/>
                  </a:lnTo>
                  <a:lnTo>
                    <a:pt x="1500942" y="5220356"/>
                  </a:lnTo>
                  <a:lnTo>
                    <a:pt x="1541646" y="5240861"/>
                  </a:lnTo>
                  <a:lnTo>
                    <a:pt x="1582732" y="5260711"/>
                  </a:lnTo>
                  <a:lnTo>
                    <a:pt x="1624192" y="5279899"/>
                  </a:lnTo>
                  <a:lnTo>
                    <a:pt x="1666018" y="5298418"/>
                  </a:lnTo>
                  <a:lnTo>
                    <a:pt x="1708206" y="5316262"/>
                  </a:lnTo>
                  <a:lnTo>
                    <a:pt x="1750747" y="5333423"/>
                  </a:lnTo>
                  <a:lnTo>
                    <a:pt x="1793634" y="5349896"/>
                  </a:lnTo>
                  <a:lnTo>
                    <a:pt x="1836862" y="5365672"/>
                  </a:lnTo>
                  <a:lnTo>
                    <a:pt x="1880423" y="5380746"/>
                  </a:lnTo>
                  <a:lnTo>
                    <a:pt x="1924310" y="5395110"/>
                  </a:lnTo>
                  <a:lnTo>
                    <a:pt x="1968516" y="5408757"/>
                  </a:lnTo>
                  <a:lnTo>
                    <a:pt x="2013035" y="5421681"/>
                  </a:lnTo>
                  <a:lnTo>
                    <a:pt x="2057859" y="5433875"/>
                  </a:lnTo>
                  <a:lnTo>
                    <a:pt x="2102982" y="5445332"/>
                  </a:lnTo>
                  <a:lnTo>
                    <a:pt x="2148398" y="5456045"/>
                  </a:lnTo>
                  <a:lnTo>
                    <a:pt x="2194098" y="5466007"/>
                  </a:lnTo>
                  <a:lnTo>
                    <a:pt x="2240077" y="5475211"/>
                  </a:lnTo>
                  <a:lnTo>
                    <a:pt x="2286327" y="5483651"/>
                  </a:lnTo>
                  <a:lnTo>
                    <a:pt x="2332841" y="5491320"/>
                  </a:lnTo>
                  <a:lnTo>
                    <a:pt x="2379614" y="5498211"/>
                  </a:lnTo>
                  <a:lnTo>
                    <a:pt x="2426637" y="5504316"/>
                  </a:lnTo>
                  <a:lnTo>
                    <a:pt x="2473904" y="5509630"/>
                  </a:lnTo>
                  <a:lnTo>
                    <a:pt x="2521409" y="5514145"/>
                  </a:lnTo>
                  <a:lnTo>
                    <a:pt x="2569144" y="5517854"/>
                  </a:lnTo>
                  <a:lnTo>
                    <a:pt x="2617102" y="5520751"/>
                  </a:lnTo>
                  <a:lnTo>
                    <a:pt x="2665277" y="5522829"/>
                  </a:lnTo>
                  <a:lnTo>
                    <a:pt x="2713662" y="5524081"/>
                  </a:lnTo>
                  <a:lnTo>
                    <a:pt x="2762250" y="5524500"/>
                  </a:lnTo>
                  <a:lnTo>
                    <a:pt x="2810837" y="5524081"/>
                  </a:lnTo>
                  <a:lnTo>
                    <a:pt x="2859222" y="5522829"/>
                  </a:lnTo>
                  <a:lnTo>
                    <a:pt x="2907397" y="5520751"/>
                  </a:lnTo>
                  <a:lnTo>
                    <a:pt x="2955355" y="5517854"/>
                  </a:lnTo>
                  <a:lnTo>
                    <a:pt x="3003090" y="5514145"/>
                  </a:lnTo>
                  <a:lnTo>
                    <a:pt x="3050595" y="5509630"/>
                  </a:lnTo>
                  <a:lnTo>
                    <a:pt x="3097862" y="5504316"/>
                  </a:lnTo>
                  <a:lnTo>
                    <a:pt x="3144885" y="5498211"/>
                  </a:lnTo>
                  <a:lnTo>
                    <a:pt x="3191658" y="5491320"/>
                  </a:lnTo>
                  <a:lnTo>
                    <a:pt x="3238172" y="5483651"/>
                  </a:lnTo>
                  <a:lnTo>
                    <a:pt x="3284422" y="5475211"/>
                  </a:lnTo>
                  <a:lnTo>
                    <a:pt x="3330401" y="5466007"/>
                  </a:lnTo>
                  <a:lnTo>
                    <a:pt x="3376101" y="5456045"/>
                  </a:lnTo>
                  <a:lnTo>
                    <a:pt x="3421517" y="5445332"/>
                  </a:lnTo>
                  <a:lnTo>
                    <a:pt x="3466640" y="5433875"/>
                  </a:lnTo>
                  <a:lnTo>
                    <a:pt x="3511464" y="5421681"/>
                  </a:lnTo>
                  <a:lnTo>
                    <a:pt x="3555983" y="5408757"/>
                  </a:lnTo>
                  <a:lnTo>
                    <a:pt x="3600189" y="5395110"/>
                  </a:lnTo>
                  <a:lnTo>
                    <a:pt x="3644076" y="5380746"/>
                  </a:lnTo>
                  <a:lnTo>
                    <a:pt x="3687637" y="5365672"/>
                  </a:lnTo>
                  <a:lnTo>
                    <a:pt x="3730865" y="5349896"/>
                  </a:lnTo>
                  <a:lnTo>
                    <a:pt x="3773752" y="5333423"/>
                  </a:lnTo>
                  <a:lnTo>
                    <a:pt x="3816293" y="5316262"/>
                  </a:lnTo>
                  <a:lnTo>
                    <a:pt x="3858481" y="5298418"/>
                  </a:lnTo>
                  <a:lnTo>
                    <a:pt x="3900307" y="5279899"/>
                  </a:lnTo>
                  <a:lnTo>
                    <a:pt x="3941767" y="5260711"/>
                  </a:lnTo>
                  <a:lnTo>
                    <a:pt x="3982853" y="5240861"/>
                  </a:lnTo>
                  <a:lnTo>
                    <a:pt x="4023557" y="5220356"/>
                  </a:lnTo>
                  <a:lnTo>
                    <a:pt x="4063874" y="5199204"/>
                  </a:lnTo>
                  <a:lnTo>
                    <a:pt x="4103796" y="5177410"/>
                  </a:lnTo>
                  <a:lnTo>
                    <a:pt x="4143316" y="5154982"/>
                  </a:lnTo>
                  <a:lnTo>
                    <a:pt x="4182428" y="5131926"/>
                  </a:lnTo>
                  <a:lnTo>
                    <a:pt x="4221125" y="5108250"/>
                  </a:lnTo>
                  <a:lnTo>
                    <a:pt x="4259400" y="5083960"/>
                  </a:lnTo>
                  <a:lnTo>
                    <a:pt x="4297245" y="5059062"/>
                  </a:lnTo>
                  <a:lnTo>
                    <a:pt x="4334655" y="5033565"/>
                  </a:lnTo>
                  <a:lnTo>
                    <a:pt x="4371623" y="5007475"/>
                  </a:lnTo>
                  <a:lnTo>
                    <a:pt x="4408141" y="4980798"/>
                  </a:lnTo>
                  <a:lnTo>
                    <a:pt x="4444202" y="4953541"/>
                  </a:lnTo>
                  <a:lnTo>
                    <a:pt x="4479801" y="4925712"/>
                  </a:lnTo>
                  <a:lnTo>
                    <a:pt x="4514929" y="4897317"/>
                  </a:lnTo>
                  <a:lnTo>
                    <a:pt x="4549581" y="4868363"/>
                  </a:lnTo>
                  <a:lnTo>
                    <a:pt x="4583749" y="4838856"/>
                  </a:lnTo>
                  <a:lnTo>
                    <a:pt x="4617426" y="4808805"/>
                  </a:lnTo>
                  <a:lnTo>
                    <a:pt x="4650606" y="4778214"/>
                  </a:lnTo>
                  <a:lnTo>
                    <a:pt x="4683281" y="4747093"/>
                  </a:lnTo>
                  <a:lnTo>
                    <a:pt x="4715446" y="4715446"/>
                  </a:lnTo>
                  <a:lnTo>
                    <a:pt x="4747093" y="4683281"/>
                  </a:lnTo>
                  <a:lnTo>
                    <a:pt x="4778214" y="4650606"/>
                  </a:lnTo>
                  <a:lnTo>
                    <a:pt x="4808805" y="4617426"/>
                  </a:lnTo>
                  <a:lnTo>
                    <a:pt x="4838856" y="4583749"/>
                  </a:lnTo>
                  <a:lnTo>
                    <a:pt x="4868363" y="4549581"/>
                  </a:lnTo>
                  <a:lnTo>
                    <a:pt x="4897317" y="4514929"/>
                  </a:lnTo>
                  <a:lnTo>
                    <a:pt x="4925712" y="4479801"/>
                  </a:lnTo>
                  <a:lnTo>
                    <a:pt x="4953541" y="4444202"/>
                  </a:lnTo>
                  <a:lnTo>
                    <a:pt x="4980798" y="4408141"/>
                  </a:lnTo>
                  <a:lnTo>
                    <a:pt x="5007475" y="4371623"/>
                  </a:lnTo>
                  <a:lnTo>
                    <a:pt x="5033565" y="4334655"/>
                  </a:lnTo>
                  <a:lnTo>
                    <a:pt x="5059062" y="4297245"/>
                  </a:lnTo>
                  <a:lnTo>
                    <a:pt x="5083960" y="4259400"/>
                  </a:lnTo>
                  <a:lnTo>
                    <a:pt x="5108250" y="4221125"/>
                  </a:lnTo>
                  <a:lnTo>
                    <a:pt x="5131926" y="4182428"/>
                  </a:lnTo>
                  <a:lnTo>
                    <a:pt x="5154982" y="4143316"/>
                  </a:lnTo>
                  <a:lnTo>
                    <a:pt x="5177410" y="4103796"/>
                  </a:lnTo>
                  <a:lnTo>
                    <a:pt x="5199204" y="4063874"/>
                  </a:lnTo>
                  <a:lnTo>
                    <a:pt x="5220356" y="4023557"/>
                  </a:lnTo>
                  <a:lnTo>
                    <a:pt x="5240861" y="3982853"/>
                  </a:lnTo>
                  <a:lnTo>
                    <a:pt x="5260711" y="3941767"/>
                  </a:lnTo>
                  <a:lnTo>
                    <a:pt x="5279899" y="3900307"/>
                  </a:lnTo>
                  <a:lnTo>
                    <a:pt x="5298418" y="3858481"/>
                  </a:lnTo>
                  <a:lnTo>
                    <a:pt x="5316262" y="3816293"/>
                  </a:lnTo>
                  <a:lnTo>
                    <a:pt x="5333423" y="3773752"/>
                  </a:lnTo>
                  <a:lnTo>
                    <a:pt x="5349896" y="3730865"/>
                  </a:lnTo>
                  <a:lnTo>
                    <a:pt x="5365672" y="3687637"/>
                  </a:lnTo>
                  <a:lnTo>
                    <a:pt x="5380746" y="3644076"/>
                  </a:lnTo>
                  <a:lnTo>
                    <a:pt x="5395110" y="3600189"/>
                  </a:lnTo>
                  <a:lnTo>
                    <a:pt x="5408757" y="3555983"/>
                  </a:lnTo>
                  <a:lnTo>
                    <a:pt x="5421681" y="3511464"/>
                  </a:lnTo>
                  <a:lnTo>
                    <a:pt x="5433875" y="3466640"/>
                  </a:lnTo>
                  <a:lnTo>
                    <a:pt x="5445332" y="3421517"/>
                  </a:lnTo>
                  <a:lnTo>
                    <a:pt x="5456045" y="3376101"/>
                  </a:lnTo>
                  <a:lnTo>
                    <a:pt x="5466007" y="3330401"/>
                  </a:lnTo>
                  <a:lnTo>
                    <a:pt x="5475211" y="3284422"/>
                  </a:lnTo>
                  <a:lnTo>
                    <a:pt x="5483651" y="3238172"/>
                  </a:lnTo>
                  <a:lnTo>
                    <a:pt x="5491320" y="3191658"/>
                  </a:lnTo>
                  <a:lnTo>
                    <a:pt x="5498211" y="3144885"/>
                  </a:lnTo>
                  <a:lnTo>
                    <a:pt x="5504316" y="3097862"/>
                  </a:lnTo>
                  <a:lnTo>
                    <a:pt x="5509630" y="3050595"/>
                  </a:lnTo>
                  <a:lnTo>
                    <a:pt x="5514145" y="3003090"/>
                  </a:lnTo>
                  <a:lnTo>
                    <a:pt x="5517854" y="2955355"/>
                  </a:lnTo>
                  <a:lnTo>
                    <a:pt x="5520751" y="2907397"/>
                  </a:lnTo>
                  <a:lnTo>
                    <a:pt x="5522829" y="2859222"/>
                  </a:lnTo>
                  <a:lnTo>
                    <a:pt x="5524081" y="2810837"/>
                  </a:lnTo>
                  <a:lnTo>
                    <a:pt x="5524499" y="2762250"/>
                  </a:lnTo>
                  <a:lnTo>
                    <a:pt x="5524081" y="2713662"/>
                  </a:lnTo>
                  <a:lnTo>
                    <a:pt x="5522829" y="2665277"/>
                  </a:lnTo>
                  <a:lnTo>
                    <a:pt x="5520751" y="2617102"/>
                  </a:lnTo>
                  <a:lnTo>
                    <a:pt x="5517854" y="2569144"/>
                  </a:lnTo>
                  <a:lnTo>
                    <a:pt x="5514145" y="2521409"/>
                  </a:lnTo>
                  <a:lnTo>
                    <a:pt x="5509630" y="2473904"/>
                  </a:lnTo>
                  <a:lnTo>
                    <a:pt x="5504316" y="2426637"/>
                  </a:lnTo>
                  <a:lnTo>
                    <a:pt x="5498211" y="2379614"/>
                  </a:lnTo>
                  <a:lnTo>
                    <a:pt x="5491320" y="2332841"/>
                  </a:lnTo>
                  <a:lnTo>
                    <a:pt x="5483651" y="2286327"/>
                  </a:lnTo>
                  <a:lnTo>
                    <a:pt x="5475211" y="2240077"/>
                  </a:lnTo>
                  <a:lnTo>
                    <a:pt x="5466007" y="2194098"/>
                  </a:lnTo>
                  <a:lnTo>
                    <a:pt x="5456045" y="2148398"/>
                  </a:lnTo>
                  <a:lnTo>
                    <a:pt x="5445332" y="2102982"/>
                  </a:lnTo>
                  <a:lnTo>
                    <a:pt x="5433875" y="2057859"/>
                  </a:lnTo>
                  <a:lnTo>
                    <a:pt x="5421681" y="2013035"/>
                  </a:lnTo>
                  <a:lnTo>
                    <a:pt x="5408757" y="1968516"/>
                  </a:lnTo>
                  <a:lnTo>
                    <a:pt x="5395110" y="1924310"/>
                  </a:lnTo>
                  <a:lnTo>
                    <a:pt x="5380746" y="1880423"/>
                  </a:lnTo>
                  <a:lnTo>
                    <a:pt x="5365672" y="1836862"/>
                  </a:lnTo>
                  <a:lnTo>
                    <a:pt x="5349896" y="1793634"/>
                  </a:lnTo>
                  <a:lnTo>
                    <a:pt x="5333423" y="1750747"/>
                  </a:lnTo>
                  <a:lnTo>
                    <a:pt x="5316262" y="1708206"/>
                  </a:lnTo>
                  <a:lnTo>
                    <a:pt x="5298418" y="1666018"/>
                  </a:lnTo>
                  <a:lnTo>
                    <a:pt x="5279899" y="1624192"/>
                  </a:lnTo>
                  <a:lnTo>
                    <a:pt x="5260711" y="1582732"/>
                  </a:lnTo>
                  <a:lnTo>
                    <a:pt x="5240861" y="1541646"/>
                  </a:lnTo>
                  <a:lnTo>
                    <a:pt x="5220356" y="1500942"/>
                  </a:lnTo>
                  <a:lnTo>
                    <a:pt x="5199204" y="1460625"/>
                  </a:lnTo>
                  <a:lnTo>
                    <a:pt x="5177410" y="1420703"/>
                  </a:lnTo>
                  <a:lnTo>
                    <a:pt x="5154982" y="1381183"/>
                  </a:lnTo>
                  <a:lnTo>
                    <a:pt x="5131926" y="1342071"/>
                  </a:lnTo>
                  <a:lnTo>
                    <a:pt x="5108250" y="1303374"/>
                  </a:lnTo>
                  <a:lnTo>
                    <a:pt x="5083960" y="1265099"/>
                  </a:lnTo>
                  <a:lnTo>
                    <a:pt x="5059062" y="1227254"/>
                  </a:lnTo>
                  <a:lnTo>
                    <a:pt x="5033565" y="1189844"/>
                  </a:lnTo>
                  <a:lnTo>
                    <a:pt x="5007475" y="1152876"/>
                  </a:lnTo>
                  <a:lnTo>
                    <a:pt x="4980798" y="1116358"/>
                  </a:lnTo>
                  <a:lnTo>
                    <a:pt x="4953541" y="1080297"/>
                  </a:lnTo>
                  <a:lnTo>
                    <a:pt x="4925712" y="1044698"/>
                  </a:lnTo>
                  <a:lnTo>
                    <a:pt x="4897317" y="1009570"/>
                  </a:lnTo>
                  <a:lnTo>
                    <a:pt x="4868363" y="974918"/>
                  </a:lnTo>
                  <a:lnTo>
                    <a:pt x="4838856" y="940750"/>
                  </a:lnTo>
                  <a:lnTo>
                    <a:pt x="4808805" y="907073"/>
                  </a:lnTo>
                  <a:lnTo>
                    <a:pt x="4778214" y="873893"/>
                  </a:lnTo>
                  <a:lnTo>
                    <a:pt x="4747093" y="841218"/>
                  </a:lnTo>
                  <a:lnTo>
                    <a:pt x="4715446" y="809053"/>
                  </a:lnTo>
                  <a:lnTo>
                    <a:pt x="4683281" y="777406"/>
                  </a:lnTo>
                  <a:lnTo>
                    <a:pt x="4650606" y="746285"/>
                  </a:lnTo>
                  <a:lnTo>
                    <a:pt x="4617426" y="715694"/>
                  </a:lnTo>
                  <a:lnTo>
                    <a:pt x="4583749" y="685643"/>
                  </a:lnTo>
                  <a:lnTo>
                    <a:pt x="4549581" y="656136"/>
                  </a:lnTo>
                  <a:lnTo>
                    <a:pt x="4514929" y="627182"/>
                  </a:lnTo>
                  <a:lnTo>
                    <a:pt x="4479801" y="598787"/>
                  </a:lnTo>
                  <a:lnTo>
                    <a:pt x="4444202" y="570958"/>
                  </a:lnTo>
                  <a:lnTo>
                    <a:pt x="4408141" y="543701"/>
                  </a:lnTo>
                  <a:lnTo>
                    <a:pt x="4371623" y="517024"/>
                  </a:lnTo>
                  <a:lnTo>
                    <a:pt x="4334655" y="490934"/>
                  </a:lnTo>
                  <a:lnTo>
                    <a:pt x="4297245" y="465437"/>
                  </a:lnTo>
                  <a:lnTo>
                    <a:pt x="4259400" y="440539"/>
                  </a:lnTo>
                  <a:lnTo>
                    <a:pt x="4221125" y="416249"/>
                  </a:lnTo>
                  <a:lnTo>
                    <a:pt x="4182428" y="392573"/>
                  </a:lnTo>
                  <a:lnTo>
                    <a:pt x="4143316" y="369517"/>
                  </a:lnTo>
                  <a:lnTo>
                    <a:pt x="4103796" y="347089"/>
                  </a:lnTo>
                  <a:lnTo>
                    <a:pt x="4063874" y="325295"/>
                  </a:lnTo>
                  <a:lnTo>
                    <a:pt x="4023557" y="304143"/>
                  </a:lnTo>
                  <a:lnTo>
                    <a:pt x="3982853" y="283638"/>
                  </a:lnTo>
                  <a:lnTo>
                    <a:pt x="3941767" y="263788"/>
                  </a:lnTo>
                  <a:lnTo>
                    <a:pt x="3900307" y="244600"/>
                  </a:lnTo>
                  <a:lnTo>
                    <a:pt x="3858481" y="226081"/>
                  </a:lnTo>
                  <a:lnTo>
                    <a:pt x="3816293" y="208237"/>
                  </a:lnTo>
                  <a:lnTo>
                    <a:pt x="3773752" y="191076"/>
                  </a:lnTo>
                  <a:lnTo>
                    <a:pt x="3730865" y="174603"/>
                  </a:lnTo>
                  <a:lnTo>
                    <a:pt x="3687637" y="158827"/>
                  </a:lnTo>
                  <a:lnTo>
                    <a:pt x="3644076" y="143753"/>
                  </a:lnTo>
                  <a:lnTo>
                    <a:pt x="3600189" y="129389"/>
                  </a:lnTo>
                  <a:lnTo>
                    <a:pt x="3555983" y="115742"/>
                  </a:lnTo>
                  <a:lnTo>
                    <a:pt x="3511464" y="102818"/>
                  </a:lnTo>
                  <a:lnTo>
                    <a:pt x="3466640" y="90624"/>
                  </a:lnTo>
                  <a:lnTo>
                    <a:pt x="3421517" y="79167"/>
                  </a:lnTo>
                  <a:lnTo>
                    <a:pt x="3376101" y="68454"/>
                  </a:lnTo>
                  <a:lnTo>
                    <a:pt x="3330401" y="58492"/>
                  </a:lnTo>
                  <a:lnTo>
                    <a:pt x="3284422" y="49288"/>
                  </a:lnTo>
                  <a:lnTo>
                    <a:pt x="3238172" y="40848"/>
                  </a:lnTo>
                  <a:lnTo>
                    <a:pt x="3191658" y="33179"/>
                  </a:lnTo>
                  <a:lnTo>
                    <a:pt x="3144885" y="26288"/>
                  </a:lnTo>
                  <a:lnTo>
                    <a:pt x="3097862" y="20183"/>
                  </a:lnTo>
                  <a:lnTo>
                    <a:pt x="3050595" y="14869"/>
                  </a:lnTo>
                  <a:lnTo>
                    <a:pt x="3003090" y="10354"/>
                  </a:lnTo>
                  <a:lnTo>
                    <a:pt x="2955355" y="6645"/>
                  </a:lnTo>
                  <a:lnTo>
                    <a:pt x="2907397" y="3748"/>
                  </a:lnTo>
                  <a:lnTo>
                    <a:pt x="2859222" y="1670"/>
                  </a:lnTo>
                  <a:lnTo>
                    <a:pt x="2810837" y="418"/>
                  </a:lnTo>
                  <a:lnTo>
                    <a:pt x="2762250" y="0"/>
                  </a:lnTo>
                  <a:close/>
                </a:path>
              </a:pathLst>
            </a:custGeom>
            <a:solidFill>
              <a:srgbClr val="008B9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1004316" y="262127"/>
              <a:ext cx="2548763" cy="2550287"/>
            </a:xfrm>
            <a:prstGeom prst="rect">
              <a:avLst/>
            </a:prstGeom>
          </p:spPr>
        </p:pic>
        <p:pic>
          <p:nvPicPr>
            <p:cNvPr id="5" name="object 5"/>
            <p:cNvPicPr/>
            <p:nvPr/>
          </p:nvPicPr>
          <p:blipFill>
            <a:blip r:embed="rId3" cstate="print"/>
            <a:stretch>
              <a:fillRect/>
            </a:stretch>
          </p:blipFill>
          <p:spPr>
            <a:xfrm>
              <a:off x="1386840" y="644652"/>
              <a:ext cx="1808988" cy="1810512"/>
            </a:xfrm>
            <a:prstGeom prst="rect">
              <a:avLst/>
            </a:prstGeom>
          </p:spPr>
        </p:pic>
        <p:pic>
          <p:nvPicPr>
            <p:cNvPr id="6" name="object 6"/>
            <p:cNvPicPr/>
            <p:nvPr/>
          </p:nvPicPr>
          <p:blipFill>
            <a:blip r:embed="rId4" cstate="print"/>
            <a:stretch>
              <a:fillRect/>
            </a:stretch>
          </p:blipFill>
          <p:spPr>
            <a:xfrm>
              <a:off x="2276855" y="2986785"/>
              <a:ext cx="4615434" cy="839724"/>
            </a:xfrm>
            <a:prstGeom prst="rect">
              <a:avLst/>
            </a:prstGeom>
          </p:spPr>
        </p:pic>
        <p:pic>
          <p:nvPicPr>
            <p:cNvPr id="7" name="object 7"/>
            <p:cNvPicPr/>
            <p:nvPr/>
          </p:nvPicPr>
          <p:blipFill>
            <a:blip r:embed="rId5" cstate="print"/>
            <a:stretch>
              <a:fillRect/>
            </a:stretch>
          </p:blipFill>
          <p:spPr>
            <a:xfrm>
              <a:off x="1491996" y="678179"/>
              <a:ext cx="1598676" cy="1598676"/>
            </a:xfrm>
            <a:prstGeom prst="rect">
              <a:avLst/>
            </a:prstGeom>
          </p:spPr>
        </p:pic>
      </p:grpSp>
      <p:sp>
        <p:nvSpPr>
          <p:cNvPr id="8" name="object 8"/>
          <p:cNvSpPr/>
          <p:nvPr/>
        </p:nvSpPr>
        <p:spPr>
          <a:xfrm>
            <a:off x="7941564" y="4114800"/>
            <a:ext cx="433070" cy="433070"/>
          </a:xfrm>
          <a:custGeom>
            <a:avLst/>
            <a:gdLst/>
            <a:ahLst/>
            <a:cxnLst/>
            <a:rect l="l" t="t" r="r" b="b"/>
            <a:pathLst>
              <a:path w="433070" h="433070">
                <a:moveTo>
                  <a:pt x="216407" y="0"/>
                </a:moveTo>
                <a:lnTo>
                  <a:pt x="166791" y="5716"/>
                </a:lnTo>
                <a:lnTo>
                  <a:pt x="121242" y="21998"/>
                </a:lnTo>
                <a:lnTo>
                  <a:pt x="81060" y="47546"/>
                </a:lnTo>
                <a:lnTo>
                  <a:pt x="47546" y="81060"/>
                </a:lnTo>
                <a:lnTo>
                  <a:pt x="21998" y="121242"/>
                </a:lnTo>
                <a:lnTo>
                  <a:pt x="5716" y="166791"/>
                </a:lnTo>
                <a:lnTo>
                  <a:pt x="0" y="216407"/>
                </a:lnTo>
                <a:lnTo>
                  <a:pt x="5716" y="266024"/>
                </a:lnTo>
                <a:lnTo>
                  <a:pt x="21998" y="311573"/>
                </a:lnTo>
                <a:lnTo>
                  <a:pt x="47546" y="351755"/>
                </a:lnTo>
                <a:lnTo>
                  <a:pt x="81060" y="385269"/>
                </a:lnTo>
                <a:lnTo>
                  <a:pt x="121242" y="410817"/>
                </a:lnTo>
                <a:lnTo>
                  <a:pt x="166791" y="427099"/>
                </a:lnTo>
                <a:lnTo>
                  <a:pt x="216407" y="432816"/>
                </a:lnTo>
                <a:lnTo>
                  <a:pt x="266024" y="427099"/>
                </a:lnTo>
                <a:lnTo>
                  <a:pt x="311573" y="410817"/>
                </a:lnTo>
                <a:lnTo>
                  <a:pt x="351755" y="385269"/>
                </a:lnTo>
                <a:lnTo>
                  <a:pt x="385269" y="351755"/>
                </a:lnTo>
                <a:lnTo>
                  <a:pt x="410817" y="311573"/>
                </a:lnTo>
                <a:lnTo>
                  <a:pt x="427099" y="266024"/>
                </a:lnTo>
                <a:lnTo>
                  <a:pt x="432815" y="216407"/>
                </a:lnTo>
                <a:lnTo>
                  <a:pt x="427099" y="166791"/>
                </a:lnTo>
                <a:lnTo>
                  <a:pt x="410817" y="121242"/>
                </a:lnTo>
                <a:lnTo>
                  <a:pt x="385269" y="81060"/>
                </a:lnTo>
                <a:lnTo>
                  <a:pt x="351755" y="47546"/>
                </a:lnTo>
                <a:lnTo>
                  <a:pt x="311573" y="21998"/>
                </a:lnTo>
                <a:lnTo>
                  <a:pt x="266024" y="5716"/>
                </a:lnTo>
                <a:lnTo>
                  <a:pt x="216407" y="0"/>
                </a:lnTo>
                <a:close/>
              </a:path>
            </a:pathLst>
          </a:custGeom>
          <a:solidFill>
            <a:srgbClr val="E25204"/>
          </a:solidFill>
        </p:spPr>
        <p:txBody>
          <a:bodyPr wrap="square" lIns="0" tIns="0" rIns="0" bIns="0" rtlCol="0"/>
          <a:lstStyle/>
          <a:p>
            <a:endParaRPr dirty="0"/>
          </a:p>
        </p:txBody>
      </p:sp>
      <p:sp>
        <p:nvSpPr>
          <p:cNvPr id="9" name="object 9"/>
          <p:cNvSpPr/>
          <p:nvPr/>
        </p:nvSpPr>
        <p:spPr>
          <a:xfrm>
            <a:off x="7941564" y="4837176"/>
            <a:ext cx="433070" cy="433070"/>
          </a:xfrm>
          <a:custGeom>
            <a:avLst/>
            <a:gdLst/>
            <a:ahLst/>
            <a:cxnLst/>
            <a:rect l="l" t="t" r="r" b="b"/>
            <a:pathLst>
              <a:path w="433070" h="433070">
                <a:moveTo>
                  <a:pt x="216407" y="0"/>
                </a:moveTo>
                <a:lnTo>
                  <a:pt x="166791" y="5716"/>
                </a:lnTo>
                <a:lnTo>
                  <a:pt x="121242" y="21998"/>
                </a:lnTo>
                <a:lnTo>
                  <a:pt x="81060" y="47546"/>
                </a:lnTo>
                <a:lnTo>
                  <a:pt x="47546" y="81060"/>
                </a:lnTo>
                <a:lnTo>
                  <a:pt x="21998" y="121242"/>
                </a:lnTo>
                <a:lnTo>
                  <a:pt x="5716" y="166791"/>
                </a:lnTo>
                <a:lnTo>
                  <a:pt x="0" y="216407"/>
                </a:lnTo>
                <a:lnTo>
                  <a:pt x="5716" y="266024"/>
                </a:lnTo>
                <a:lnTo>
                  <a:pt x="21998" y="311573"/>
                </a:lnTo>
                <a:lnTo>
                  <a:pt x="47546" y="351755"/>
                </a:lnTo>
                <a:lnTo>
                  <a:pt x="81060" y="385269"/>
                </a:lnTo>
                <a:lnTo>
                  <a:pt x="121242" y="410817"/>
                </a:lnTo>
                <a:lnTo>
                  <a:pt x="166791" y="427099"/>
                </a:lnTo>
                <a:lnTo>
                  <a:pt x="216407" y="432816"/>
                </a:lnTo>
                <a:lnTo>
                  <a:pt x="266024" y="427099"/>
                </a:lnTo>
                <a:lnTo>
                  <a:pt x="311573" y="410817"/>
                </a:lnTo>
                <a:lnTo>
                  <a:pt x="351755" y="385269"/>
                </a:lnTo>
                <a:lnTo>
                  <a:pt x="385269" y="351755"/>
                </a:lnTo>
                <a:lnTo>
                  <a:pt x="410817" y="311573"/>
                </a:lnTo>
                <a:lnTo>
                  <a:pt x="427099" y="266024"/>
                </a:lnTo>
                <a:lnTo>
                  <a:pt x="432815" y="216407"/>
                </a:lnTo>
                <a:lnTo>
                  <a:pt x="427099" y="166791"/>
                </a:lnTo>
                <a:lnTo>
                  <a:pt x="410817" y="121242"/>
                </a:lnTo>
                <a:lnTo>
                  <a:pt x="385269" y="81060"/>
                </a:lnTo>
                <a:lnTo>
                  <a:pt x="351755" y="47546"/>
                </a:lnTo>
                <a:lnTo>
                  <a:pt x="311573" y="21998"/>
                </a:lnTo>
                <a:lnTo>
                  <a:pt x="266024" y="5716"/>
                </a:lnTo>
                <a:lnTo>
                  <a:pt x="216407" y="0"/>
                </a:lnTo>
                <a:close/>
              </a:path>
            </a:pathLst>
          </a:custGeom>
          <a:solidFill>
            <a:srgbClr val="008B94"/>
          </a:solidFill>
        </p:spPr>
        <p:txBody>
          <a:bodyPr wrap="square" lIns="0" tIns="0" rIns="0" bIns="0" rtlCol="0"/>
          <a:lstStyle/>
          <a:p>
            <a:endParaRPr dirty="0"/>
          </a:p>
        </p:txBody>
      </p:sp>
      <p:pic>
        <p:nvPicPr>
          <p:cNvPr id="14" name="object 14"/>
          <p:cNvPicPr/>
          <p:nvPr/>
        </p:nvPicPr>
        <p:blipFill>
          <a:blip r:embed="rId6" cstate="print"/>
          <a:stretch>
            <a:fillRect/>
          </a:stretch>
        </p:blipFill>
        <p:spPr>
          <a:xfrm>
            <a:off x="8068056" y="4241291"/>
            <a:ext cx="179831" cy="179831"/>
          </a:xfrm>
          <a:prstGeom prst="rect">
            <a:avLst/>
          </a:prstGeom>
        </p:spPr>
      </p:pic>
      <p:pic>
        <p:nvPicPr>
          <p:cNvPr id="15" name="object 15"/>
          <p:cNvPicPr/>
          <p:nvPr/>
        </p:nvPicPr>
        <p:blipFill>
          <a:blip r:embed="rId7" cstate="print"/>
          <a:stretch>
            <a:fillRect/>
          </a:stretch>
        </p:blipFill>
        <p:spPr>
          <a:xfrm>
            <a:off x="8068056" y="4963667"/>
            <a:ext cx="179831" cy="179831"/>
          </a:xfrm>
          <a:prstGeom prst="rect">
            <a:avLst/>
          </a:prstGeom>
        </p:spPr>
      </p:pic>
      <p:sp>
        <p:nvSpPr>
          <p:cNvPr id="17" name="TextBox 16"/>
          <p:cNvSpPr txBox="1"/>
          <p:nvPr/>
        </p:nvSpPr>
        <p:spPr>
          <a:xfrm>
            <a:off x="8686800" y="4114800"/>
            <a:ext cx="3124200" cy="369332"/>
          </a:xfrm>
          <a:prstGeom prst="rect">
            <a:avLst/>
          </a:prstGeom>
          <a:noFill/>
        </p:spPr>
        <p:txBody>
          <a:bodyPr wrap="square" rtlCol="0">
            <a:spAutoFit/>
          </a:bodyPr>
          <a:lstStyle/>
          <a:p>
            <a:r>
              <a:rPr lang="en-US" dirty="0"/>
              <a:t>travis.fisher@health.mo.gov</a:t>
            </a:r>
          </a:p>
        </p:txBody>
      </p:sp>
      <p:sp>
        <p:nvSpPr>
          <p:cNvPr id="18" name="TextBox 17"/>
          <p:cNvSpPr txBox="1"/>
          <p:nvPr/>
        </p:nvSpPr>
        <p:spPr>
          <a:xfrm>
            <a:off x="8763000" y="4899913"/>
            <a:ext cx="2971800" cy="370333"/>
          </a:xfrm>
          <a:prstGeom prst="rect">
            <a:avLst/>
          </a:prstGeom>
          <a:noFill/>
        </p:spPr>
        <p:txBody>
          <a:bodyPr wrap="square" rtlCol="0">
            <a:spAutoFit/>
          </a:bodyPr>
          <a:lstStyle/>
          <a:p>
            <a:r>
              <a:rPr lang="en-US" dirty="0"/>
              <a:t>417-773-1566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48055" y="5141976"/>
            <a:ext cx="11291570" cy="1259205"/>
            <a:chOff x="448055" y="5141976"/>
            <a:chExt cx="11291570" cy="1259205"/>
          </a:xfrm>
        </p:grpSpPr>
        <p:sp>
          <p:nvSpPr>
            <p:cNvPr id="3" name="object 3"/>
            <p:cNvSpPr/>
            <p:nvPr/>
          </p:nvSpPr>
          <p:spPr>
            <a:xfrm>
              <a:off x="448055" y="5141976"/>
              <a:ext cx="11291570" cy="1259205"/>
            </a:xfrm>
            <a:custGeom>
              <a:avLst/>
              <a:gdLst/>
              <a:ahLst/>
              <a:cxnLst/>
              <a:rect l="l" t="t" r="r" b="b"/>
              <a:pathLst>
                <a:path w="11291570" h="1259204">
                  <a:moveTo>
                    <a:pt x="11291316" y="0"/>
                  </a:moveTo>
                  <a:lnTo>
                    <a:pt x="0" y="0"/>
                  </a:lnTo>
                  <a:lnTo>
                    <a:pt x="0" y="1258824"/>
                  </a:lnTo>
                  <a:lnTo>
                    <a:pt x="11291316" y="1258824"/>
                  </a:lnTo>
                  <a:lnTo>
                    <a:pt x="11291316" y="0"/>
                  </a:lnTo>
                  <a:close/>
                </a:path>
              </a:pathLst>
            </a:custGeom>
            <a:solidFill>
              <a:srgbClr val="E2520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3761232" y="5284317"/>
              <a:ext cx="5120386" cy="946708"/>
            </a:xfrm>
            <a:prstGeom prst="rect">
              <a:avLst/>
            </a:prstGeom>
          </p:spPr>
        </p:pic>
      </p:grpSp>
      <p:pic>
        <p:nvPicPr>
          <p:cNvPr id="5" name="object 5"/>
          <p:cNvPicPr/>
          <p:nvPr/>
        </p:nvPicPr>
        <p:blipFill>
          <a:blip r:embed="rId3" cstate="print"/>
          <a:stretch>
            <a:fillRect/>
          </a:stretch>
        </p:blipFill>
        <p:spPr>
          <a:xfrm>
            <a:off x="4102608" y="623316"/>
            <a:ext cx="3986784" cy="39883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07996"/>
          </a:xfrm>
        </p:spPr>
        <p:txBody>
          <a:bodyPr/>
          <a:lstStyle/>
          <a:p>
            <a:r>
              <a:rPr lang="en-US" sz="3600" dirty="0">
                <a:solidFill>
                  <a:srgbClr val="1F497D">
                    <a:lumMod val="50000"/>
                  </a:srgbClr>
                </a:solidFill>
              </a:rPr>
              <a:t>Public Health Infrastructure Grant LPHA Evaluation Meeting-12.21.23</a:t>
            </a:r>
            <a:endParaRPr lang="en-US" dirty="0"/>
          </a:p>
        </p:txBody>
      </p:sp>
      <p:sp>
        <p:nvSpPr>
          <p:cNvPr id="3" name="Text Placeholder 2"/>
          <p:cNvSpPr>
            <a:spLocks noGrp="1"/>
          </p:cNvSpPr>
          <p:nvPr>
            <p:ph type="body" idx="1"/>
          </p:nvPr>
        </p:nvSpPr>
        <p:spPr>
          <a:xfrm>
            <a:off x="609600" y="1577340"/>
            <a:ext cx="10972800" cy="7386638"/>
          </a:xfrm>
        </p:spPr>
        <p:txBody>
          <a:bodyPr/>
          <a:lstStyle/>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Issues Discussed in 11.29.23 Meeting</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Changes to Evaluation</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Additional Questions </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Guide Template Review</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Questions/Final Thoughts</a:t>
            </a:r>
          </a:p>
          <a:p>
            <a:pPr marL="285750" indent="-285750">
              <a:buFont typeface="Arial" panose="020B0604020202020204" pitchFamily="34" charset="0"/>
              <a:buChar char="•"/>
            </a:pPr>
            <a:endParaRPr lang="en-US" sz="2400" dirty="0">
              <a:solidFill>
                <a:schemeClr val="tx2">
                  <a:lumMod val="50000"/>
                </a:schemeClr>
              </a:solidFill>
            </a:endParaRPr>
          </a:p>
          <a:p>
            <a:endParaRPr lang="en-US" sz="2400" dirty="0">
              <a:solidFill>
                <a:schemeClr val="tx2">
                  <a:lumMod val="50000"/>
                </a:schemeClr>
              </a:solidFill>
            </a:endParaRPr>
          </a:p>
          <a:p>
            <a:r>
              <a:rPr lang="en-US" sz="2400" b="1" i="1" dirty="0">
                <a:solidFill>
                  <a:schemeClr val="tx2">
                    <a:lumMod val="50000"/>
                  </a:schemeClr>
                </a:solidFill>
              </a:rPr>
              <a:t>*This meeting is being recorded</a:t>
            </a:r>
          </a:p>
          <a:p>
            <a:r>
              <a:rPr lang="en-US" sz="2400" b="1" i="1" dirty="0">
                <a:solidFill>
                  <a:schemeClr val="tx2">
                    <a:lumMod val="50000"/>
                  </a:schemeClr>
                </a:solidFill>
              </a:rPr>
              <a:t>*Please remain muted when not speaking-thank you.</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p:txBody>
      </p:sp>
    </p:spTree>
    <p:extLst>
      <p:ext uri="{BB962C8B-B14F-4D97-AF65-F5344CB8AC3E}">
        <p14:creationId xmlns:p14="http://schemas.microsoft.com/office/powerpoint/2010/main" val="82182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553998"/>
          </a:xfrm>
        </p:spPr>
        <p:txBody>
          <a:bodyPr/>
          <a:lstStyle/>
          <a:p>
            <a:pPr algn="ctr"/>
            <a:r>
              <a:rPr lang="en-US" sz="3600" dirty="0">
                <a:solidFill>
                  <a:schemeClr val="tx2">
                    <a:lumMod val="50000"/>
                  </a:schemeClr>
                </a:solidFill>
              </a:rPr>
              <a:t>Public Health Infrastructure Grant Evaluation</a:t>
            </a:r>
          </a:p>
        </p:txBody>
      </p:sp>
      <p:sp>
        <p:nvSpPr>
          <p:cNvPr id="3" name="Text Placeholder 2"/>
          <p:cNvSpPr>
            <a:spLocks noGrp="1"/>
          </p:cNvSpPr>
          <p:nvPr>
            <p:ph type="body" idx="1"/>
          </p:nvPr>
        </p:nvSpPr>
        <p:spPr>
          <a:xfrm>
            <a:off x="609600" y="1577340"/>
            <a:ext cx="10972800" cy="4062651"/>
          </a:xfrm>
        </p:spPr>
        <p:txBody>
          <a:bodyPr/>
          <a:lstStyle/>
          <a:p>
            <a:r>
              <a:rPr lang="en-US" sz="2400" dirty="0"/>
              <a:t>In effort to meet the PHIG evaluation standards of the CDC as well as gather valuable information for PHIG funded awardee deliverables to improve overall public health in Missouri, the Department of Health and Senior Services has partnered with the </a:t>
            </a:r>
            <a:r>
              <a:rPr lang="en-US" sz="2400" b="1" i="1" dirty="0"/>
              <a:t>University of Missouri Health Behavior Risk Research Center of the School of Medicine  </a:t>
            </a:r>
            <a:r>
              <a:rPr lang="en-US" sz="2400" dirty="0"/>
              <a:t>to design and implement the evaluation for the PHIG in Missouri.  </a:t>
            </a:r>
          </a:p>
          <a:p>
            <a:endParaRPr lang="en-US" sz="2400" dirty="0"/>
          </a:p>
          <a:p>
            <a:r>
              <a:rPr lang="en-US" sz="2400" dirty="0"/>
              <a:t>There are 2 separate pieces for Evaluation of the PHIG that will be administered:</a:t>
            </a:r>
          </a:p>
          <a:p>
            <a:endParaRPr lang="en-US" sz="2400" dirty="0"/>
          </a:p>
          <a:p>
            <a:pPr marL="285750" indent="-285750">
              <a:buFont typeface="Arial" panose="020B0604020202020204" pitchFamily="34" charset="0"/>
              <a:buChar char="•"/>
            </a:pPr>
            <a:r>
              <a:rPr lang="en-US" sz="2400" b="1" dirty="0"/>
              <a:t>The PHIG Evaluation Monitoring Assessment</a:t>
            </a:r>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a:t>The PHIG Workforce Needs Survey</a:t>
            </a:r>
          </a:p>
        </p:txBody>
      </p:sp>
    </p:spTree>
    <p:extLst>
      <p:ext uri="{BB962C8B-B14F-4D97-AF65-F5344CB8AC3E}">
        <p14:creationId xmlns:p14="http://schemas.microsoft.com/office/powerpoint/2010/main" val="373670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chemeClr val="tx2">
                    <a:lumMod val="50000"/>
                  </a:schemeClr>
                </a:solidFill>
              </a:rPr>
              <a:t>PHIG Evaluation Monitoring Assessment</a:t>
            </a:r>
          </a:p>
        </p:txBody>
      </p:sp>
      <p:sp>
        <p:nvSpPr>
          <p:cNvPr id="3" name="Text Placeholder 2"/>
          <p:cNvSpPr>
            <a:spLocks noGrp="1"/>
          </p:cNvSpPr>
          <p:nvPr>
            <p:ph type="body" idx="1"/>
          </p:nvPr>
        </p:nvSpPr>
        <p:spPr>
          <a:xfrm>
            <a:off x="609600" y="1577340"/>
            <a:ext cx="10972800" cy="3600986"/>
          </a:xfrm>
        </p:spPr>
        <p:txBody>
          <a:bodyPr/>
          <a:lstStyle/>
          <a:p>
            <a:r>
              <a:rPr lang="en-US" sz="2400" dirty="0"/>
              <a:t>There were two major concerns expressed during the 11.29.23 meeting:</a:t>
            </a:r>
          </a:p>
          <a:p>
            <a:endParaRPr lang="en-US" sz="2400" dirty="0"/>
          </a:p>
          <a:p>
            <a:endParaRPr lang="en-US" sz="2400" dirty="0"/>
          </a:p>
          <a:p>
            <a:pPr marL="742950" lvl="1" indent="-285750">
              <a:buFont typeface="Arial" panose="020B0604020202020204" pitchFamily="34" charset="0"/>
              <a:buChar char="•"/>
            </a:pPr>
            <a:r>
              <a:rPr lang="en-US" sz="2400" b="1" dirty="0"/>
              <a:t>The PHIG Evaluation Monitoring Assessment reporting timeline was asking for LPHAs to report on CDC required data that predates LPHA PHIG contracts.</a:t>
            </a:r>
          </a:p>
          <a:p>
            <a:pPr marL="742950" lvl="1" indent="-285750">
              <a:buFont typeface="Arial" panose="020B0604020202020204" pitchFamily="34" charset="0"/>
              <a:buChar char="•"/>
            </a:pPr>
            <a:endParaRPr lang="en-US" sz="2400" b="1" dirty="0"/>
          </a:p>
          <a:p>
            <a:pPr marL="742950" lvl="1" indent="-285750">
              <a:buFont typeface="Arial" panose="020B0604020202020204" pitchFamily="34" charset="0"/>
              <a:buChar char="•"/>
            </a:pPr>
            <a:endParaRPr lang="en-US" sz="2400" b="1" dirty="0"/>
          </a:p>
          <a:p>
            <a:pPr marL="742950" lvl="1" indent="-285750">
              <a:buFont typeface="Arial" panose="020B0604020202020204" pitchFamily="34" charset="0"/>
              <a:buChar char="•"/>
            </a:pPr>
            <a:r>
              <a:rPr lang="en-US" sz="2400" b="1" dirty="0"/>
              <a:t>The Procurement Timeliness (Contract) reporting topic was ambiguous and unclear as to what contracts should be reported.</a:t>
            </a:r>
          </a:p>
          <a:p>
            <a:endParaRPr lang="en-US" dirty="0"/>
          </a:p>
        </p:txBody>
      </p:sp>
    </p:spTree>
    <p:extLst>
      <p:ext uri="{BB962C8B-B14F-4D97-AF65-F5344CB8AC3E}">
        <p14:creationId xmlns:p14="http://schemas.microsoft.com/office/powerpoint/2010/main" val="238693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984885"/>
          </a:xfrm>
        </p:spPr>
        <p:txBody>
          <a:bodyPr/>
          <a:lstStyle/>
          <a:p>
            <a:r>
              <a:rPr lang="en-US" sz="3200" i="1" dirty="0">
                <a:solidFill>
                  <a:srgbClr val="1F497D">
                    <a:lumMod val="50000"/>
                  </a:srgbClr>
                </a:solidFill>
              </a:rPr>
              <a:t>PHIG Evaluation Monitoring Assessment Reporting Period</a:t>
            </a:r>
            <a:br>
              <a:rPr lang="en-US" sz="3200" i="1" dirty="0">
                <a:solidFill>
                  <a:srgbClr val="1F497D">
                    <a:lumMod val="50000"/>
                  </a:srgbClr>
                </a:solidFill>
              </a:rPr>
            </a:br>
            <a:r>
              <a:rPr lang="en-US" sz="3200" dirty="0">
                <a:solidFill>
                  <a:srgbClr val="1F497D">
                    <a:lumMod val="50000"/>
                  </a:srgbClr>
                </a:solidFill>
              </a:rPr>
              <a:t>-</a:t>
            </a:r>
            <a:r>
              <a:rPr lang="en-US" sz="2800" dirty="0">
                <a:solidFill>
                  <a:srgbClr val="1F497D">
                    <a:lumMod val="50000"/>
                  </a:srgbClr>
                </a:solidFill>
              </a:rPr>
              <a:t>Monitoring Assessment Report Timeline</a:t>
            </a:r>
            <a:endParaRPr lang="en-US" dirty="0"/>
          </a:p>
        </p:txBody>
      </p:sp>
      <p:sp>
        <p:nvSpPr>
          <p:cNvPr id="3" name="Text Placeholder 2"/>
          <p:cNvSpPr>
            <a:spLocks noGrp="1"/>
          </p:cNvSpPr>
          <p:nvPr>
            <p:ph type="body" idx="1"/>
          </p:nvPr>
        </p:nvSpPr>
        <p:spPr>
          <a:xfrm>
            <a:off x="609600" y="1577340"/>
            <a:ext cx="10972800" cy="830997"/>
          </a:xfrm>
        </p:spPr>
        <p:txBody>
          <a:bodyPr/>
          <a:lstStyle/>
          <a:p>
            <a:r>
              <a:rPr lang="en-US" dirty="0"/>
              <a:t>The initial reporting period for LPHAs for the PHIG Evaluation Monitoring Assessment has shifted:</a:t>
            </a:r>
          </a:p>
          <a:p>
            <a:endParaRPr lang="en-US" dirty="0"/>
          </a:p>
          <a:p>
            <a:endParaRPr lang="en-US" dirty="0"/>
          </a:p>
        </p:txBody>
      </p:sp>
      <p:graphicFrame>
        <p:nvGraphicFramePr>
          <p:cNvPr id="5" name="Table 4">
            <a:extLst>
              <a:ext uri="{FF2B5EF4-FFF2-40B4-BE49-F238E27FC236}">
                <a16:creationId xmlns:a16="http://schemas.microsoft.com/office/drawing/2014/main" id="{9D26700C-F96E-7CF7-6FE7-057F51304449}"/>
              </a:ext>
            </a:extLst>
          </p:cNvPr>
          <p:cNvGraphicFramePr>
            <a:graphicFrameLocks noGrp="1"/>
          </p:cNvGraphicFramePr>
          <p:nvPr>
            <p:extLst>
              <p:ext uri="{D42A27DB-BD31-4B8C-83A1-F6EECF244321}">
                <p14:modId xmlns:p14="http://schemas.microsoft.com/office/powerpoint/2010/main" val="2407316147"/>
              </p:ext>
            </p:extLst>
          </p:nvPr>
        </p:nvGraphicFramePr>
        <p:xfrm>
          <a:off x="533400" y="2098440"/>
          <a:ext cx="10591800" cy="4407960"/>
        </p:xfrm>
        <a:graphic>
          <a:graphicData uri="http://schemas.openxmlformats.org/drawingml/2006/table">
            <a:tbl>
              <a:tblPr/>
              <a:tblGrid>
                <a:gridCol w="2482352">
                  <a:extLst>
                    <a:ext uri="{9D8B030D-6E8A-4147-A177-3AD203B41FA5}">
                      <a16:colId xmlns:a16="http://schemas.microsoft.com/office/drawing/2014/main" val="3792370209"/>
                    </a:ext>
                  </a:extLst>
                </a:gridCol>
                <a:gridCol w="2296647">
                  <a:extLst>
                    <a:ext uri="{9D8B030D-6E8A-4147-A177-3AD203B41FA5}">
                      <a16:colId xmlns:a16="http://schemas.microsoft.com/office/drawing/2014/main" val="3145954213"/>
                    </a:ext>
                  </a:extLst>
                </a:gridCol>
                <a:gridCol w="3472904">
                  <a:extLst>
                    <a:ext uri="{9D8B030D-6E8A-4147-A177-3AD203B41FA5}">
                      <a16:colId xmlns:a16="http://schemas.microsoft.com/office/drawing/2014/main" val="3083455761"/>
                    </a:ext>
                  </a:extLst>
                </a:gridCol>
                <a:gridCol w="2339897">
                  <a:extLst>
                    <a:ext uri="{9D8B030D-6E8A-4147-A177-3AD203B41FA5}">
                      <a16:colId xmlns:a16="http://schemas.microsoft.com/office/drawing/2014/main" val="3346387730"/>
                    </a:ext>
                  </a:extLst>
                </a:gridCol>
              </a:tblGrid>
              <a:tr h="424270">
                <a:tc>
                  <a:txBody>
                    <a:bodyPr/>
                    <a:lstStyle/>
                    <a:p>
                      <a:pPr marL="359410" marR="35306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422910" marR="419735" algn="ctr" eaLnBrk="0" hangingPunct="0">
                        <a:lnSpc>
                          <a:spcPts val="1360"/>
                        </a:lnSpc>
                        <a:spcBef>
                          <a:spcPts val="0"/>
                        </a:spcBef>
                        <a:spcAft>
                          <a:spcPts val="0"/>
                        </a:spcAft>
                      </a:pPr>
                      <a:r>
                        <a:rPr lang="en-US" sz="14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Reporting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LPHA Assessment Submission 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3625862448"/>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12/1/2022-5/31/2023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rowSpan="2">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NA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147244650"/>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6/1/2023-11/30/2023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endParaRPr lang="en-US"/>
                    </a:p>
                  </a:txBody>
                  <a:tcPr/>
                </a:tc>
                <a:extLst>
                  <a:ext uri="{0D108BD9-81ED-4DB2-BD59-A6C34878D82A}">
                    <a16:rowId xmlns:a16="http://schemas.microsoft.com/office/drawing/2014/main" val="335509006"/>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12/1/2023 – 5/31/2024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7/2024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085095476"/>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6/1/2024 – 11/30/2024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1/2025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651700715"/>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12/1/2024 – 5/31/2025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7/2025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113664189"/>
                  </a:ext>
                </a:extLst>
              </a:tr>
              <a:tr h="398369">
                <a:tc vMerge="1">
                  <a:txBody>
                    <a:bodyPr/>
                    <a:lstStyle/>
                    <a:p>
                      <a:endParaRPr lang="en-US"/>
                    </a:p>
                  </a:txBody>
                  <a:tcPr/>
                </a:tc>
                <a:tc>
                  <a:txBody>
                    <a:bodyPr/>
                    <a:lstStyle/>
                    <a:p>
                      <a:pPr marL="2540" marR="0" algn="ctr" eaLnBrk="0" hangingPunct="0">
                        <a:lnSpc>
                          <a:spcPts val="1360"/>
                        </a:lnSpc>
                        <a:spcBef>
                          <a:spcPts val="15"/>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15"/>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6/1/2025 – 11/30/2025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15"/>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1/2026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501623574"/>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12/1/2025 – 5/31/2026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7/2026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4172482608"/>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6/1/2026 – 11/30/2026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1/2027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069169977"/>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12/1/2026 – 5/31/2027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7/2027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503440586"/>
                  </a:ext>
                </a:extLst>
              </a:tr>
              <a:tr h="398369">
                <a:tc vMerge="1">
                  <a:txBody>
                    <a:bodyPr/>
                    <a:lstStyle/>
                    <a:p>
                      <a:endParaRPr lang="en-US"/>
                    </a:p>
                  </a:txBody>
                  <a:tcPr/>
                </a:tc>
                <a:tc>
                  <a:txBody>
                    <a:bodyPr/>
                    <a:lstStyle/>
                    <a:p>
                      <a:pPr marL="422910" marR="419735" algn="ctr" eaLnBrk="0" hangingPunct="0">
                        <a:lnSpc>
                          <a:spcPts val="1360"/>
                        </a:lnSpc>
                        <a:spcBef>
                          <a:spcPts val="0"/>
                        </a:spcBef>
                        <a:spcAft>
                          <a:spcPts val="0"/>
                        </a:spcAft>
                      </a:pPr>
                      <a:r>
                        <a:rPr lang="en-US" sz="1800" b="1" spc="-30" dirty="0">
                          <a:solidFill>
                            <a:srgbClr val="000000"/>
                          </a:solidFill>
                          <a:effectLst/>
                          <a:latin typeface="Gadugi" panose="020B0502040204020203" pitchFamily="34" charset="0"/>
                          <a:ea typeface="Calibri" panose="020F0502020204030204" pitchFamily="34" charset="0"/>
                          <a:cs typeface="Gadugi" panose="020B0502040204020203" pitchFamily="34" charset="0"/>
                        </a:rPr>
                        <a:t>10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6/1/2027 – 11/30/2027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1/2028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62807369"/>
                  </a:ext>
                </a:extLst>
              </a:tr>
            </a:tbl>
          </a:graphicData>
        </a:graphic>
      </p:graphicFrame>
    </p:spTree>
    <p:extLst>
      <p:ext uri="{BB962C8B-B14F-4D97-AF65-F5344CB8AC3E}">
        <p14:creationId xmlns:p14="http://schemas.microsoft.com/office/powerpoint/2010/main" val="386161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261884"/>
          </a:xfrm>
        </p:spPr>
        <p:txBody>
          <a:bodyPr/>
          <a:lstStyle/>
          <a:p>
            <a:r>
              <a:rPr lang="en-US" sz="3200" i="1" dirty="0">
                <a:solidFill>
                  <a:srgbClr val="1F497D">
                    <a:lumMod val="50000"/>
                  </a:srgbClr>
                </a:solidFill>
              </a:rPr>
              <a:t>PHIG Evaluation Monitoring Assessment</a:t>
            </a:r>
            <a:br>
              <a:rPr lang="en-US" sz="3200" i="1" dirty="0">
                <a:solidFill>
                  <a:srgbClr val="1F497D">
                    <a:lumMod val="50000"/>
                  </a:srgbClr>
                </a:solidFill>
              </a:rPr>
            </a:br>
            <a:r>
              <a:rPr lang="en-US" sz="3200" i="1" dirty="0">
                <a:solidFill>
                  <a:srgbClr val="1F497D">
                    <a:lumMod val="50000"/>
                  </a:srgbClr>
                </a:solidFill>
              </a:rPr>
              <a:t>-</a:t>
            </a:r>
            <a:r>
              <a:rPr lang="en-US" sz="3200" dirty="0">
                <a:solidFill>
                  <a:srgbClr val="1F497D">
                    <a:lumMod val="50000"/>
                  </a:srgbClr>
                </a:solidFill>
              </a:rPr>
              <a:t> </a:t>
            </a:r>
            <a:r>
              <a:rPr lang="en-US" sz="2800" dirty="0">
                <a:solidFill>
                  <a:srgbClr val="1F497D">
                    <a:lumMod val="50000"/>
                  </a:srgbClr>
                </a:solidFill>
              </a:rPr>
              <a:t>Monitoring Assessment Timeline</a:t>
            </a:r>
            <a:br>
              <a:rPr lang="en-US" sz="3200" i="1" dirty="0">
                <a:solidFill>
                  <a:srgbClr val="1F497D">
                    <a:lumMod val="50000"/>
                  </a:srgbClr>
                </a:solidFill>
              </a:rPr>
            </a:br>
            <a:endParaRPr lang="en-US" dirty="0"/>
          </a:p>
        </p:txBody>
      </p:sp>
      <p:sp>
        <p:nvSpPr>
          <p:cNvPr id="3" name="Text Placeholder 2"/>
          <p:cNvSpPr>
            <a:spLocks noGrp="1"/>
          </p:cNvSpPr>
          <p:nvPr>
            <p:ph type="body" idx="1"/>
          </p:nvPr>
        </p:nvSpPr>
        <p:spPr>
          <a:xfrm>
            <a:off x="609600" y="1577340"/>
            <a:ext cx="10972800" cy="5447645"/>
          </a:xfrm>
        </p:spPr>
        <p:txBody>
          <a:bodyPr/>
          <a:lstStyle/>
          <a:p>
            <a:endParaRPr lang="en-US" dirty="0"/>
          </a:p>
          <a:p>
            <a:r>
              <a:rPr lang="en-US" sz="2000" dirty="0"/>
              <a:t>*Agencies that have finalized PHIG contracts will have their first assessment due in </a:t>
            </a:r>
            <a:r>
              <a:rPr lang="en-US" sz="2000" b="1" dirty="0"/>
              <a:t>July of 2024 </a:t>
            </a:r>
            <a:r>
              <a:rPr lang="en-US" sz="2000" dirty="0"/>
              <a:t>which will cover the reporting period of </a:t>
            </a:r>
            <a:r>
              <a:rPr lang="en-US" sz="2000" b="1" u="sng" dirty="0"/>
              <a:t>12/1/23-5/31/24</a:t>
            </a:r>
            <a:r>
              <a:rPr lang="en-US" sz="2000" dirty="0"/>
              <a:t>.</a:t>
            </a:r>
          </a:p>
          <a:p>
            <a:endParaRPr lang="en-US" sz="2000" dirty="0"/>
          </a:p>
          <a:p>
            <a:r>
              <a:rPr lang="en-US" sz="2000" dirty="0"/>
              <a:t>*In their first assessment, LPHAs will not be asked to report on data that precedes 12/1/23.</a:t>
            </a:r>
          </a:p>
          <a:p>
            <a:endParaRPr lang="en-US" sz="2000" dirty="0"/>
          </a:p>
          <a:p>
            <a:r>
              <a:rPr lang="en-US" sz="2000" dirty="0"/>
              <a:t>*If an agency has </a:t>
            </a:r>
            <a:r>
              <a:rPr lang="en-US" sz="2000"/>
              <a:t>a PHIG contract </a:t>
            </a:r>
            <a:r>
              <a:rPr lang="en-US" sz="2000" dirty="0"/>
              <a:t>that was finalized after 12/1/23, then they can begin reporting data via the first  assessment from the date their contract was finalized.</a:t>
            </a:r>
          </a:p>
          <a:p>
            <a:endParaRPr lang="en-US" sz="2000" dirty="0"/>
          </a:p>
          <a:p>
            <a:r>
              <a:rPr lang="en-US" sz="2000" dirty="0"/>
              <a:t>	-This only applies to contracts finalized after 12/1/23</a:t>
            </a:r>
          </a:p>
          <a:p>
            <a:endParaRPr lang="en-US" sz="2000" dirty="0"/>
          </a:p>
          <a:p>
            <a:r>
              <a:rPr lang="en-US" sz="2000" dirty="0"/>
              <a:t>	-Example:  If a PHIG LPHA contract is finalized on 1/15/23 then the first reporting period for that 	agency would be 1/15/23-5/31/24.</a:t>
            </a:r>
          </a:p>
          <a:p>
            <a:endParaRPr lang="en-US" sz="2000" dirty="0"/>
          </a:p>
          <a:p>
            <a:r>
              <a:rPr lang="en-US" sz="2000" dirty="0"/>
              <a:t>*Even if an agency has not invoiced for PHIG expenses they are still asked to complete the assessment if under contract.</a:t>
            </a:r>
          </a:p>
          <a:p>
            <a:endParaRPr lang="en-US" sz="2000" dirty="0"/>
          </a:p>
          <a:p>
            <a:endParaRPr lang="en-US" dirty="0"/>
          </a:p>
        </p:txBody>
      </p:sp>
    </p:spTree>
    <p:extLst>
      <p:ext uri="{BB962C8B-B14F-4D97-AF65-F5344CB8AC3E}">
        <p14:creationId xmlns:p14="http://schemas.microsoft.com/office/powerpoint/2010/main" val="239703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8FCB-C2B6-BE86-880C-547F0AEC40DE}"/>
              </a:ext>
            </a:extLst>
          </p:cNvPr>
          <p:cNvSpPr>
            <a:spLocks noGrp="1"/>
          </p:cNvSpPr>
          <p:nvPr>
            <p:ph type="title"/>
          </p:nvPr>
        </p:nvSpPr>
        <p:spPr>
          <a:xfrm>
            <a:off x="609600" y="274320"/>
            <a:ext cx="10972800" cy="984885"/>
          </a:xfrm>
        </p:spPr>
        <p:txBody>
          <a:bodyPr/>
          <a:lstStyle/>
          <a:p>
            <a:r>
              <a:rPr kumimoji="0" lang="en-US" sz="3200" b="0" i="1" u="none" strike="noStrike" kern="0" cap="none" spc="0" normalizeH="0" baseline="0" noProof="0" dirty="0">
                <a:ln>
                  <a:noFill/>
                </a:ln>
                <a:solidFill>
                  <a:srgbClr val="1F497D">
                    <a:lumMod val="50000"/>
                  </a:srgbClr>
                </a:solidFill>
                <a:effectLst/>
                <a:uLnTx/>
                <a:uFillTx/>
                <a:latin typeface="Calibri"/>
                <a:ea typeface="+mj-ea"/>
                <a:cs typeface="+mj-cs"/>
              </a:rPr>
              <a:t>PHIG Evaluation Monitoring Assessment</a:t>
            </a:r>
            <a:br>
              <a:rPr kumimoji="0" lang="en-US" sz="3200" b="0" i="1" u="none" strike="noStrike" kern="0" cap="none" spc="0" normalizeH="0" baseline="0" noProof="0" dirty="0">
                <a:ln>
                  <a:noFill/>
                </a:ln>
                <a:solidFill>
                  <a:srgbClr val="1F497D">
                    <a:lumMod val="50000"/>
                  </a:srgbClr>
                </a:solidFill>
                <a:effectLst/>
                <a:uLnTx/>
                <a:uFillTx/>
                <a:latin typeface="Calibri"/>
                <a:ea typeface="+mj-ea"/>
                <a:cs typeface="+mj-cs"/>
              </a:rPr>
            </a:br>
            <a:r>
              <a:rPr kumimoji="0" lang="en-US" sz="3200" b="0" i="1" u="none" strike="noStrike" kern="0" cap="none" spc="0" normalizeH="0" baseline="0" noProof="0" dirty="0">
                <a:ln>
                  <a:noFill/>
                </a:ln>
                <a:solidFill>
                  <a:srgbClr val="1F497D">
                    <a:lumMod val="50000"/>
                  </a:srgbClr>
                </a:solidFill>
                <a:effectLst/>
                <a:uLnTx/>
                <a:uFillTx/>
                <a:latin typeface="Calibri"/>
                <a:ea typeface="+mj-ea"/>
                <a:cs typeface="+mj-cs"/>
              </a:rPr>
              <a:t>-</a:t>
            </a:r>
            <a:r>
              <a:rPr kumimoji="0" lang="en-US" sz="2800" b="0" u="none" strike="noStrike" kern="0" cap="none" spc="0" normalizeH="0" baseline="0" noProof="0" dirty="0">
                <a:ln>
                  <a:noFill/>
                </a:ln>
                <a:solidFill>
                  <a:srgbClr val="1F497D">
                    <a:lumMod val="50000"/>
                  </a:srgbClr>
                </a:solidFill>
                <a:effectLst/>
                <a:uLnTx/>
                <a:uFillTx/>
                <a:latin typeface="Calibri"/>
                <a:ea typeface="+mj-ea"/>
                <a:cs typeface="+mj-cs"/>
              </a:rPr>
              <a:t>Procurement Timeliness/Contract Topic</a:t>
            </a:r>
            <a:endParaRPr lang="en-US" dirty="0"/>
          </a:p>
        </p:txBody>
      </p:sp>
      <p:sp>
        <p:nvSpPr>
          <p:cNvPr id="3" name="Text Placeholder 2">
            <a:extLst>
              <a:ext uri="{FF2B5EF4-FFF2-40B4-BE49-F238E27FC236}">
                <a16:creationId xmlns:a16="http://schemas.microsoft.com/office/drawing/2014/main" id="{0C31473C-FE57-DE97-8BA4-9C2BA01B2AE3}"/>
              </a:ext>
            </a:extLst>
          </p:cNvPr>
          <p:cNvSpPr>
            <a:spLocks noGrp="1"/>
          </p:cNvSpPr>
          <p:nvPr>
            <p:ph type="body" idx="1"/>
          </p:nvPr>
        </p:nvSpPr>
        <p:spPr>
          <a:xfrm>
            <a:off x="609600" y="1577340"/>
            <a:ext cx="10972800" cy="3077766"/>
          </a:xfrm>
        </p:spPr>
        <p:txBody>
          <a:bodyPr/>
          <a:lstStyle/>
          <a:p>
            <a:r>
              <a:rPr lang="en-US" sz="2000" dirty="0"/>
              <a:t>The other main area of discussion was on the CDC requirement to report on Procurement Timeliness (New Contracts) executed by public health agencies under PHIG contracts.  Following further guidance from the CDC:</a:t>
            </a:r>
          </a:p>
          <a:p>
            <a:endParaRPr lang="en-US" sz="2000" dirty="0"/>
          </a:p>
          <a:p>
            <a:endParaRPr lang="en-US" sz="2000" dirty="0"/>
          </a:p>
          <a:p>
            <a:pPr lvl="1"/>
            <a:r>
              <a:rPr lang="en-US" sz="2000" dirty="0"/>
              <a:t>*MO LPHAs will no longer be required to report on this topic and the questions on this topic have been removed from the assessment.</a:t>
            </a:r>
          </a:p>
          <a:p>
            <a:pPr lvl="1"/>
            <a:endParaRPr lang="en-US" sz="2000" dirty="0"/>
          </a:p>
          <a:p>
            <a:pPr lvl="1"/>
            <a:endParaRPr lang="en-US" sz="2000" dirty="0"/>
          </a:p>
          <a:p>
            <a:pPr lvl="1"/>
            <a:r>
              <a:rPr lang="en-US" sz="2000" dirty="0"/>
              <a:t>*MODHSS will report on this topic from its end</a:t>
            </a:r>
          </a:p>
        </p:txBody>
      </p:sp>
    </p:spTree>
    <p:extLst>
      <p:ext uri="{BB962C8B-B14F-4D97-AF65-F5344CB8AC3E}">
        <p14:creationId xmlns:p14="http://schemas.microsoft.com/office/powerpoint/2010/main" val="1005388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3847207"/>
          </a:xfrm>
        </p:spPr>
        <p:txBody>
          <a:bodyPr/>
          <a:lstStyle/>
          <a:p>
            <a:r>
              <a:rPr lang="en-US" dirty="0"/>
              <a:t>The PHIG Evaluation Monitoring Assessment will cover 4 topics under the workforce and foundational capabilities performance measures (*data modernization is not included in the assessment currently).</a:t>
            </a:r>
          </a:p>
          <a:p>
            <a:endParaRPr lang="en-US" dirty="0"/>
          </a:p>
          <a:p>
            <a:endParaRPr lang="en-US" dirty="0"/>
          </a:p>
          <a:p>
            <a:pPr marL="342900" indent="-342900">
              <a:lnSpc>
                <a:spcPct val="200000"/>
              </a:lnSpc>
              <a:buAutoNum type="arabicPeriod"/>
            </a:pPr>
            <a:r>
              <a:rPr lang="en-US" sz="2000" b="1" dirty="0"/>
              <a:t>Hiring</a:t>
            </a:r>
          </a:p>
          <a:p>
            <a:pPr marL="342900" indent="-342900">
              <a:lnSpc>
                <a:spcPct val="200000"/>
              </a:lnSpc>
              <a:buAutoNum type="arabicPeriod"/>
            </a:pPr>
            <a:r>
              <a:rPr lang="en-US" sz="2000" b="1" dirty="0"/>
              <a:t>Retention</a:t>
            </a:r>
          </a:p>
          <a:p>
            <a:pPr marL="342900" indent="-342900">
              <a:lnSpc>
                <a:spcPct val="200000"/>
              </a:lnSpc>
              <a:buAutoNum type="arabicPeriod"/>
            </a:pPr>
            <a:r>
              <a:rPr lang="en-US" sz="2000" b="1" dirty="0"/>
              <a:t>Hiring Timeliness</a:t>
            </a:r>
          </a:p>
          <a:p>
            <a:pPr marL="342900" indent="-342900">
              <a:lnSpc>
                <a:spcPct val="200000"/>
              </a:lnSpc>
              <a:buAutoNum type="arabicPeriod"/>
            </a:pPr>
            <a:r>
              <a:rPr lang="en-US" sz="2000" b="1" dirty="0"/>
              <a:t>Accreditation Involvement and Readiness</a:t>
            </a:r>
          </a:p>
          <a:p>
            <a:pPr marL="342900" indent="-342900">
              <a:buAutoNum type="arabicPeriod"/>
            </a:pPr>
            <a:endParaRPr lang="en-US" dirty="0"/>
          </a:p>
        </p:txBody>
      </p:sp>
    </p:spTree>
    <p:extLst>
      <p:ext uri="{BB962C8B-B14F-4D97-AF65-F5344CB8AC3E}">
        <p14:creationId xmlns:p14="http://schemas.microsoft.com/office/powerpoint/2010/main" val="104775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1538883"/>
          </a:xfrm>
        </p:spPr>
        <p:txBody>
          <a:bodyPr/>
          <a:lstStyle/>
          <a:p>
            <a:r>
              <a:rPr lang="en-US" sz="2000" b="1" i="1" dirty="0"/>
              <a:t>What do you need to track?</a:t>
            </a:r>
          </a:p>
          <a:p>
            <a:endParaRPr lang="en-US" sz="2000" b="1" i="1" dirty="0"/>
          </a:p>
          <a:p>
            <a:r>
              <a:rPr lang="en-US" sz="2000" dirty="0"/>
              <a:t>*New/Updated LPHA Evaluation Guide with Tracking Template available soon.</a:t>
            </a:r>
          </a:p>
          <a:p>
            <a:endParaRPr lang="en-US" sz="2000" dirty="0"/>
          </a:p>
          <a:p>
            <a:r>
              <a:rPr lang="en-US" sz="2000" dirty="0"/>
              <a:t>*Let’s take a look at the tracking template.</a:t>
            </a:r>
          </a:p>
        </p:txBody>
      </p:sp>
    </p:spTree>
    <p:extLst>
      <p:ext uri="{BB962C8B-B14F-4D97-AF65-F5344CB8AC3E}">
        <p14:creationId xmlns:p14="http://schemas.microsoft.com/office/powerpoint/2010/main" val="3283088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0C99AA0EEA734F92BE42D5177B5E07" ma:contentTypeVersion="3" ma:contentTypeDescription="Create a new document." ma:contentTypeScope="" ma:versionID="38be9ecc6fb72f95ea73b67ac90586e5">
  <xsd:schema xmlns:xsd="http://www.w3.org/2001/XMLSchema" xmlns:xs="http://www.w3.org/2001/XMLSchema" xmlns:p="http://schemas.microsoft.com/office/2006/metadata/properties" xmlns:ns3="96d32e74-3d21-49b9-9285-d5d70ed09908" targetNamespace="http://schemas.microsoft.com/office/2006/metadata/properties" ma:root="true" ma:fieldsID="3d803ea607814ab39917120d5b6b9ecb" ns3:_="">
    <xsd:import namespace="96d32e74-3d21-49b9-9285-d5d70ed09908"/>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d32e74-3d21-49b9-9285-d5d70ed099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9ECB28-9FA7-4C04-8895-224196FFEC2C}">
  <ds:schemaRefs>
    <ds:schemaRef ds:uri="http://schemas.microsoft.com/sharepoint/v3/contenttype/forms"/>
  </ds:schemaRefs>
</ds:datastoreItem>
</file>

<file path=customXml/itemProps2.xml><?xml version="1.0" encoding="utf-8"?>
<ds:datastoreItem xmlns:ds="http://schemas.openxmlformats.org/officeDocument/2006/customXml" ds:itemID="{E3173251-510E-488A-9189-4BFB65700B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d32e74-3d21-49b9-9285-d5d70ed099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1AD6BA-4738-4B95-B39D-DD8CD961E271}">
  <ds:schemaRefs>
    <ds:schemaRef ds:uri="96d32e74-3d21-49b9-9285-d5d70ed09908"/>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5805</TotalTime>
  <Words>596</Words>
  <Application>Microsoft Office PowerPoint</Application>
  <PresentationFormat>Widescreen</PresentationFormat>
  <Paragraphs>112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Gadugi</vt:lpstr>
      <vt:lpstr>Office Theme</vt:lpstr>
      <vt:lpstr>PowerPoint Presentation</vt:lpstr>
      <vt:lpstr>Public Health Infrastructure Grant LPHA Evaluation Meeting-12.21.23</vt:lpstr>
      <vt:lpstr>Public Health Infrastructure Grant Evaluation</vt:lpstr>
      <vt:lpstr>PHIG Evaluation Monitoring Assessment</vt:lpstr>
      <vt:lpstr>PHIG Evaluation Monitoring Assessment Reporting Period -Monitoring Assessment Report Timeline</vt:lpstr>
      <vt:lpstr>PHIG Evaluation Monitoring Assessment - Monitoring Assessment Timeline </vt:lpstr>
      <vt:lpstr>PHIG Evaluation Monitoring Assessment -Procurement Timeliness/Contract Topic</vt:lpstr>
      <vt:lpstr>PHIG Evaluation Monitoring Assessment</vt:lpstr>
      <vt:lpstr>PHIG Evaluation Monitoring Assessment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DHSS Office of Public Information</dc:creator>
  <cp:lastModifiedBy>Fisher, Travis</cp:lastModifiedBy>
  <cp:revision>53</cp:revision>
  <dcterms:created xsi:type="dcterms:W3CDTF">2023-11-28T14:58:56Z</dcterms:created>
  <dcterms:modified xsi:type="dcterms:W3CDTF">2023-12-26T22:42:49Z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2022-12-01T00:00:00Z</vt:filetime>
  </property>
  <property fmtid="{D5CDD505-2E9C-101B-9397-08002B2CF9AE}" pid="3" name="Creator">
    <vt:lpwstr>Microsoft® PowerPoint® 2016</vt:lpwstr>
  </property>
  <property fmtid="{D5CDD505-2E9C-101B-9397-08002B2CF9AE}" pid="4" name="LastSaved">
    <vt:filetime>2023-11-28T00:00:00Z</vt:filetime>
  </property>
  <property fmtid="{D5CDD505-2E9C-101B-9397-08002B2CF9AE}" pid="5" name="Producer">
    <vt:lpwstr>Microsoft® PowerPoint® 2016</vt:lpwstr>
  </property>
  <property fmtid="{D5CDD505-2E9C-101B-9397-08002B2CF9AE}" pid="6" name="ContentTypeId">
    <vt:lpwstr>0x010100510C99AA0EEA734F92BE42D5177B5E07</vt:lpwstr>
  </property>
</Properties>
</file>