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2" r:id="rId3"/>
    <p:sldId id="260" r:id="rId4"/>
    <p:sldId id="261" r:id="rId5"/>
    <p:sldId id="262" r:id="rId6"/>
    <p:sldId id="265" r:id="rId7"/>
    <p:sldId id="271" r:id="rId8"/>
    <p:sldId id="266" r:id="rId9"/>
    <p:sldId id="264" r:id="rId10"/>
    <p:sldId id="267" r:id="rId11"/>
    <p:sldId id="268" r:id="rId12"/>
    <p:sldId id="269" r:id="rId13"/>
    <p:sldId id="270" r:id="rId14"/>
    <p:sldId id="258" r:id="rId15"/>
    <p:sldId id="257" r:id="rId16"/>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682"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076FB-2701-4AFA-A085-779AFD052CDB}" type="doc">
      <dgm:prSet loTypeId="urn:microsoft.com/office/officeart/2005/8/layout/process1" loCatId="process" qsTypeId="urn:microsoft.com/office/officeart/2005/8/quickstyle/simple1" qsCatId="simple" csTypeId="urn:microsoft.com/office/officeart/2005/8/colors/accent1_2" csCatId="accent1" phldr="1"/>
      <dgm:spPr/>
    </dgm:pt>
    <dgm:pt modelId="{C83A89C1-7362-4D35-A7D9-8950EDB6EF1C}">
      <dgm:prSet phldrT="[Text]"/>
      <dgm:spPr>
        <a:solidFill>
          <a:srgbClr val="00B050"/>
        </a:solidFill>
      </dgm:spPr>
      <dgm:t>
        <a:bodyPr/>
        <a:lstStyle/>
        <a:p>
          <a:r>
            <a:rPr lang="en-US" dirty="0" smtClean="0"/>
            <a:t>Evaluation team established.  Assessment draft created using PHIG partner input and CDC guidance.</a:t>
          </a:r>
          <a:endParaRPr lang="en-US" dirty="0"/>
        </a:p>
      </dgm:t>
    </dgm:pt>
    <dgm:pt modelId="{15CE0996-BED4-40BA-83E9-BE3BFF74496E}" type="parTrans" cxnId="{76D14D9D-2C57-4728-9383-B2CFA2BE041B}">
      <dgm:prSet/>
      <dgm:spPr/>
      <dgm:t>
        <a:bodyPr/>
        <a:lstStyle/>
        <a:p>
          <a:endParaRPr lang="en-US"/>
        </a:p>
      </dgm:t>
    </dgm:pt>
    <dgm:pt modelId="{8566E308-8713-4742-BF32-FA2A16722E8A}" type="sibTrans" cxnId="{76D14D9D-2C57-4728-9383-B2CFA2BE041B}">
      <dgm:prSet/>
      <dgm:spPr/>
      <dgm:t>
        <a:bodyPr/>
        <a:lstStyle/>
        <a:p>
          <a:endParaRPr lang="en-US" dirty="0"/>
        </a:p>
      </dgm:t>
    </dgm:pt>
    <dgm:pt modelId="{8A81478C-6E68-49A3-BEFF-30366CDE78A1}">
      <dgm:prSet phldrT="[Text]"/>
      <dgm:spPr>
        <a:solidFill>
          <a:srgbClr val="FFFF00"/>
        </a:solidFill>
      </dgm:spPr>
      <dgm:t>
        <a:bodyPr/>
        <a:lstStyle/>
        <a:p>
          <a:r>
            <a:rPr lang="en-US" dirty="0" smtClean="0">
              <a:solidFill>
                <a:schemeClr val="tx2">
                  <a:lumMod val="50000"/>
                </a:schemeClr>
              </a:solidFill>
            </a:rPr>
            <a:t>Draft of assessment submitted to Evaluation Advisory Committee and Select Leadership for pilot testing. Pilot period ends 12/1/23.</a:t>
          </a:r>
          <a:endParaRPr lang="en-US" dirty="0">
            <a:solidFill>
              <a:schemeClr val="tx2">
                <a:lumMod val="50000"/>
              </a:schemeClr>
            </a:solidFill>
          </a:endParaRPr>
        </a:p>
      </dgm:t>
    </dgm:pt>
    <dgm:pt modelId="{15F91CCF-C68F-4242-894C-707A2398DE08}" type="parTrans" cxnId="{F1DB9113-51B6-4C4D-8A1D-AC9B5DC65B6D}">
      <dgm:prSet/>
      <dgm:spPr/>
      <dgm:t>
        <a:bodyPr/>
        <a:lstStyle/>
        <a:p>
          <a:endParaRPr lang="en-US"/>
        </a:p>
      </dgm:t>
    </dgm:pt>
    <dgm:pt modelId="{D81C837A-BA6D-4B4D-A1E6-DC7B6777FC28}" type="sibTrans" cxnId="{F1DB9113-51B6-4C4D-8A1D-AC9B5DC65B6D}">
      <dgm:prSet/>
      <dgm:spPr/>
      <dgm:t>
        <a:bodyPr/>
        <a:lstStyle/>
        <a:p>
          <a:endParaRPr lang="en-US" dirty="0"/>
        </a:p>
      </dgm:t>
    </dgm:pt>
    <dgm:pt modelId="{EC50329E-F318-447F-9718-AC7A0DB7E209}">
      <dgm:prSet phldrT="[Text]"/>
      <dgm:spPr>
        <a:solidFill>
          <a:schemeClr val="bg1">
            <a:lumMod val="85000"/>
          </a:schemeClr>
        </a:solidFill>
      </dgm:spPr>
      <dgm:t>
        <a:bodyPr/>
        <a:lstStyle/>
        <a:p>
          <a:r>
            <a:rPr lang="en-US" dirty="0" smtClean="0">
              <a:solidFill>
                <a:schemeClr val="tx2">
                  <a:lumMod val="50000"/>
                </a:schemeClr>
              </a:solidFill>
            </a:rPr>
            <a:t>PHIG Evaluation Monitoring Assessment Launch scheduled for 12/15/23</a:t>
          </a:r>
          <a:endParaRPr lang="en-US" dirty="0">
            <a:solidFill>
              <a:schemeClr val="tx2">
                <a:lumMod val="50000"/>
              </a:schemeClr>
            </a:solidFill>
          </a:endParaRPr>
        </a:p>
      </dgm:t>
    </dgm:pt>
    <dgm:pt modelId="{1231F8CC-24C7-442E-8BE3-BAB0381D0075}" type="parTrans" cxnId="{7D4DEE14-A996-4B4F-A835-FFD4343DD2D0}">
      <dgm:prSet/>
      <dgm:spPr/>
      <dgm:t>
        <a:bodyPr/>
        <a:lstStyle/>
        <a:p>
          <a:endParaRPr lang="en-US"/>
        </a:p>
      </dgm:t>
    </dgm:pt>
    <dgm:pt modelId="{799E7B61-78C0-4501-B305-4D4B735055BD}" type="sibTrans" cxnId="{7D4DEE14-A996-4B4F-A835-FFD4343DD2D0}">
      <dgm:prSet/>
      <dgm:spPr/>
      <dgm:t>
        <a:bodyPr/>
        <a:lstStyle/>
        <a:p>
          <a:endParaRPr lang="en-US"/>
        </a:p>
      </dgm:t>
    </dgm:pt>
    <dgm:pt modelId="{526A038E-5FF6-4A8E-8E80-D0249E05C91C}" type="pres">
      <dgm:prSet presAssocID="{565076FB-2701-4AFA-A085-779AFD052CDB}" presName="Name0" presStyleCnt="0">
        <dgm:presLayoutVars>
          <dgm:dir/>
          <dgm:resizeHandles val="exact"/>
        </dgm:presLayoutVars>
      </dgm:prSet>
      <dgm:spPr/>
    </dgm:pt>
    <dgm:pt modelId="{7227FDA9-6990-4287-9337-4D2A30094FBD}" type="pres">
      <dgm:prSet presAssocID="{C83A89C1-7362-4D35-A7D9-8950EDB6EF1C}" presName="node" presStyleLbl="node1" presStyleIdx="0" presStyleCnt="3" custScaleX="110454" custScaleY="136754">
        <dgm:presLayoutVars>
          <dgm:bulletEnabled val="1"/>
        </dgm:presLayoutVars>
      </dgm:prSet>
      <dgm:spPr/>
      <dgm:t>
        <a:bodyPr/>
        <a:lstStyle/>
        <a:p>
          <a:endParaRPr lang="en-US"/>
        </a:p>
      </dgm:t>
    </dgm:pt>
    <dgm:pt modelId="{E3B7E941-5D4F-43DE-8370-0D87C19B24CD}" type="pres">
      <dgm:prSet presAssocID="{8566E308-8713-4742-BF32-FA2A16722E8A}" presName="sibTrans" presStyleLbl="sibTrans2D1" presStyleIdx="0" presStyleCnt="2"/>
      <dgm:spPr/>
      <dgm:t>
        <a:bodyPr/>
        <a:lstStyle/>
        <a:p>
          <a:endParaRPr lang="en-US"/>
        </a:p>
      </dgm:t>
    </dgm:pt>
    <dgm:pt modelId="{C97D5927-7396-467F-ADD4-A1C9F78060D4}" type="pres">
      <dgm:prSet presAssocID="{8566E308-8713-4742-BF32-FA2A16722E8A}" presName="connectorText" presStyleLbl="sibTrans2D1" presStyleIdx="0" presStyleCnt="2"/>
      <dgm:spPr/>
      <dgm:t>
        <a:bodyPr/>
        <a:lstStyle/>
        <a:p>
          <a:endParaRPr lang="en-US"/>
        </a:p>
      </dgm:t>
    </dgm:pt>
    <dgm:pt modelId="{3E9CB0DA-6F78-4D75-B4C9-280CAD5B847B}" type="pres">
      <dgm:prSet presAssocID="{8A81478C-6E68-49A3-BEFF-30366CDE78A1}" presName="node" presStyleLbl="node1" presStyleIdx="1" presStyleCnt="3" custScaleX="112492" custScaleY="142213">
        <dgm:presLayoutVars>
          <dgm:bulletEnabled val="1"/>
        </dgm:presLayoutVars>
      </dgm:prSet>
      <dgm:spPr/>
      <dgm:t>
        <a:bodyPr/>
        <a:lstStyle/>
        <a:p>
          <a:endParaRPr lang="en-US"/>
        </a:p>
      </dgm:t>
    </dgm:pt>
    <dgm:pt modelId="{6F877747-CA9A-437E-8586-8005ADB32195}" type="pres">
      <dgm:prSet presAssocID="{D81C837A-BA6D-4B4D-A1E6-DC7B6777FC28}" presName="sibTrans" presStyleLbl="sibTrans2D1" presStyleIdx="1" presStyleCnt="2"/>
      <dgm:spPr/>
      <dgm:t>
        <a:bodyPr/>
        <a:lstStyle/>
        <a:p>
          <a:endParaRPr lang="en-US"/>
        </a:p>
      </dgm:t>
    </dgm:pt>
    <dgm:pt modelId="{5F5A97FA-A4D2-4DA0-87BB-AB04FD416218}" type="pres">
      <dgm:prSet presAssocID="{D81C837A-BA6D-4B4D-A1E6-DC7B6777FC28}" presName="connectorText" presStyleLbl="sibTrans2D1" presStyleIdx="1" presStyleCnt="2"/>
      <dgm:spPr/>
      <dgm:t>
        <a:bodyPr/>
        <a:lstStyle/>
        <a:p>
          <a:endParaRPr lang="en-US"/>
        </a:p>
      </dgm:t>
    </dgm:pt>
    <dgm:pt modelId="{211AF9CF-8D5E-49F4-94C4-89C171E45ABF}" type="pres">
      <dgm:prSet presAssocID="{EC50329E-F318-447F-9718-AC7A0DB7E209}" presName="node" presStyleLbl="node1" presStyleIdx="2" presStyleCnt="3" custScaleX="117823" custScaleY="149716">
        <dgm:presLayoutVars>
          <dgm:bulletEnabled val="1"/>
        </dgm:presLayoutVars>
      </dgm:prSet>
      <dgm:spPr/>
      <dgm:t>
        <a:bodyPr/>
        <a:lstStyle/>
        <a:p>
          <a:endParaRPr lang="en-US"/>
        </a:p>
      </dgm:t>
    </dgm:pt>
  </dgm:ptLst>
  <dgm:cxnLst>
    <dgm:cxn modelId="{CDED32CA-1068-4760-8181-77A558D9159B}" type="presOf" srcId="{C83A89C1-7362-4D35-A7D9-8950EDB6EF1C}" destId="{7227FDA9-6990-4287-9337-4D2A30094FBD}" srcOrd="0" destOrd="0" presId="urn:microsoft.com/office/officeart/2005/8/layout/process1"/>
    <dgm:cxn modelId="{397EC65F-D688-4F6E-83C5-EA924C1B0EBB}" type="presOf" srcId="{8566E308-8713-4742-BF32-FA2A16722E8A}" destId="{C97D5927-7396-467F-ADD4-A1C9F78060D4}" srcOrd="1" destOrd="0" presId="urn:microsoft.com/office/officeart/2005/8/layout/process1"/>
    <dgm:cxn modelId="{7D4DEE14-A996-4B4F-A835-FFD4343DD2D0}" srcId="{565076FB-2701-4AFA-A085-779AFD052CDB}" destId="{EC50329E-F318-447F-9718-AC7A0DB7E209}" srcOrd="2" destOrd="0" parTransId="{1231F8CC-24C7-442E-8BE3-BAB0381D0075}" sibTransId="{799E7B61-78C0-4501-B305-4D4B735055BD}"/>
    <dgm:cxn modelId="{0C7092FC-4770-4499-B311-F4CBCA31BD71}" type="presOf" srcId="{D81C837A-BA6D-4B4D-A1E6-DC7B6777FC28}" destId="{5F5A97FA-A4D2-4DA0-87BB-AB04FD416218}" srcOrd="1" destOrd="0" presId="urn:microsoft.com/office/officeart/2005/8/layout/process1"/>
    <dgm:cxn modelId="{0C078455-E54C-420D-B4E8-32F614066847}" type="presOf" srcId="{D81C837A-BA6D-4B4D-A1E6-DC7B6777FC28}" destId="{6F877747-CA9A-437E-8586-8005ADB32195}" srcOrd="0" destOrd="0" presId="urn:microsoft.com/office/officeart/2005/8/layout/process1"/>
    <dgm:cxn modelId="{BE74C9B2-34C8-4B46-B267-C09EA14293D2}" type="presOf" srcId="{EC50329E-F318-447F-9718-AC7A0DB7E209}" destId="{211AF9CF-8D5E-49F4-94C4-89C171E45ABF}" srcOrd="0" destOrd="0" presId="urn:microsoft.com/office/officeart/2005/8/layout/process1"/>
    <dgm:cxn modelId="{578924A6-1E3E-4C8C-BCCF-A4C6666B879B}" type="presOf" srcId="{565076FB-2701-4AFA-A085-779AFD052CDB}" destId="{526A038E-5FF6-4A8E-8E80-D0249E05C91C}" srcOrd="0" destOrd="0" presId="urn:microsoft.com/office/officeart/2005/8/layout/process1"/>
    <dgm:cxn modelId="{F1DB9113-51B6-4C4D-8A1D-AC9B5DC65B6D}" srcId="{565076FB-2701-4AFA-A085-779AFD052CDB}" destId="{8A81478C-6E68-49A3-BEFF-30366CDE78A1}" srcOrd="1" destOrd="0" parTransId="{15F91CCF-C68F-4242-894C-707A2398DE08}" sibTransId="{D81C837A-BA6D-4B4D-A1E6-DC7B6777FC28}"/>
    <dgm:cxn modelId="{76D14D9D-2C57-4728-9383-B2CFA2BE041B}" srcId="{565076FB-2701-4AFA-A085-779AFD052CDB}" destId="{C83A89C1-7362-4D35-A7D9-8950EDB6EF1C}" srcOrd="0" destOrd="0" parTransId="{15CE0996-BED4-40BA-83E9-BE3BFF74496E}" sibTransId="{8566E308-8713-4742-BF32-FA2A16722E8A}"/>
    <dgm:cxn modelId="{B629B67C-70C9-4960-9282-9E14EC83BEB0}" type="presOf" srcId="{8566E308-8713-4742-BF32-FA2A16722E8A}" destId="{E3B7E941-5D4F-43DE-8370-0D87C19B24CD}" srcOrd="0" destOrd="0" presId="urn:microsoft.com/office/officeart/2005/8/layout/process1"/>
    <dgm:cxn modelId="{AE5CA2A0-043A-47D6-B782-AEE497B48448}" type="presOf" srcId="{8A81478C-6E68-49A3-BEFF-30366CDE78A1}" destId="{3E9CB0DA-6F78-4D75-B4C9-280CAD5B847B}" srcOrd="0" destOrd="0" presId="urn:microsoft.com/office/officeart/2005/8/layout/process1"/>
    <dgm:cxn modelId="{953A7139-DF94-4453-A472-748422DC70C3}" type="presParOf" srcId="{526A038E-5FF6-4A8E-8E80-D0249E05C91C}" destId="{7227FDA9-6990-4287-9337-4D2A30094FBD}" srcOrd="0" destOrd="0" presId="urn:microsoft.com/office/officeart/2005/8/layout/process1"/>
    <dgm:cxn modelId="{DD3EE1AC-4337-4644-80FB-DD0889119847}" type="presParOf" srcId="{526A038E-5FF6-4A8E-8E80-D0249E05C91C}" destId="{E3B7E941-5D4F-43DE-8370-0D87C19B24CD}" srcOrd="1" destOrd="0" presId="urn:microsoft.com/office/officeart/2005/8/layout/process1"/>
    <dgm:cxn modelId="{E2B6CA01-2E7B-465B-B0BA-5995F4ACF33E}" type="presParOf" srcId="{E3B7E941-5D4F-43DE-8370-0D87C19B24CD}" destId="{C97D5927-7396-467F-ADD4-A1C9F78060D4}" srcOrd="0" destOrd="0" presId="urn:microsoft.com/office/officeart/2005/8/layout/process1"/>
    <dgm:cxn modelId="{02FA0EFE-50B9-4147-8126-D0D37FB71433}" type="presParOf" srcId="{526A038E-5FF6-4A8E-8E80-D0249E05C91C}" destId="{3E9CB0DA-6F78-4D75-B4C9-280CAD5B847B}" srcOrd="2" destOrd="0" presId="urn:microsoft.com/office/officeart/2005/8/layout/process1"/>
    <dgm:cxn modelId="{7FCE79C5-D824-49D7-81A5-F16208CB1B75}" type="presParOf" srcId="{526A038E-5FF6-4A8E-8E80-D0249E05C91C}" destId="{6F877747-CA9A-437E-8586-8005ADB32195}" srcOrd="3" destOrd="0" presId="urn:microsoft.com/office/officeart/2005/8/layout/process1"/>
    <dgm:cxn modelId="{7B0E5122-1719-45C0-B532-A68662BB7BCC}" type="presParOf" srcId="{6F877747-CA9A-437E-8586-8005ADB32195}" destId="{5F5A97FA-A4D2-4DA0-87BB-AB04FD416218}" srcOrd="0" destOrd="0" presId="urn:microsoft.com/office/officeart/2005/8/layout/process1"/>
    <dgm:cxn modelId="{EB69B08F-8F30-48D4-9A47-D9115CA77DB7}" type="presParOf" srcId="{526A038E-5FF6-4A8E-8E80-D0249E05C91C}" destId="{211AF9CF-8D5E-49F4-94C4-89C171E45AB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27FDA9-6990-4287-9337-4D2A30094FBD}">
      <dsp:nvSpPr>
        <dsp:cNvPr id="0" name=""/>
        <dsp:cNvSpPr/>
      </dsp:nvSpPr>
      <dsp:spPr>
        <a:xfrm>
          <a:off x="2430" y="1371541"/>
          <a:ext cx="2724117" cy="2023651"/>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Evaluation team established.  Assessment draft created using PHIG partner input and CDC guidance.</a:t>
          </a:r>
          <a:endParaRPr lang="en-US" sz="1800" kern="1200" dirty="0"/>
        </a:p>
      </dsp:txBody>
      <dsp:txXfrm>
        <a:off x="61701" y="1430812"/>
        <a:ext cx="2605575" cy="1905109"/>
      </dsp:txXfrm>
    </dsp:sp>
    <dsp:sp modelId="{E3B7E941-5D4F-43DE-8370-0D87C19B24CD}">
      <dsp:nvSpPr>
        <dsp:cNvPr id="0" name=""/>
        <dsp:cNvSpPr/>
      </dsp:nvSpPr>
      <dsp:spPr>
        <a:xfrm>
          <a:off x="2973176" y="2077546"/>
          <a:ext cx="522853" cy="6116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2973176" y="2199874"/>
        <a:ext cx="365997" cy="366984"/>
      </dsp:txXfrm>
    </dsp:sp>
    <dsp:sp modelId="{3E9CB0DA-6F78-4D75-B4C9-280CAD5B847B}">
      <dsp:nvSpPr>
        <dsp:cNvPr id="0" name=""/>
        <dsp:cNvSpPr/>
      </dsp:nvSpPr>
      <dsp:spPr>
        <a:xfrm>
          <a:off x="3713064" y="1331150"/>
          <a:ext cx="2774380" cy="2104432"/>
        </a:xfrm>
        <a:prstGeom prst="roundRect">
          <a:avLst>
            <a:gd name="adj" fmla="val 1000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2">
                  <a:lumMod val="50000"/>
                </a:schemeClr>
              </a:solidFill>
            </a:rPr>
            <a:t>Draft of assessment submitted to Evaluation Advisory Committee and Select Leadership for pilot testing. Pilot period ends 12/1/23.</a:t>
          </a:r>
          <a:endParaRPr lang="en-US" sz="1800" kern="1200" dirty="0">
            <a:solidFill>
              <a:schemeClr val="tx2">
                <a:lumMod val="50000"/>
              </a:schemeClr>
            </a:solidFill>
          </a:endParaRPr>
        </a:p>
      </dsp:txBody>
      <dsp:txXfrm>
        <a:off x="3774701" y="1392787"/>
        <a:ext cx="2651106" cy="1981158"/>
      </dsp:txXfrm>
    </dsp:sp>
    <dsp:sp modelId="{6F877747-CA9A-437E-8586-8005ADB32195}">
      <dsp:nvSpPr>
        <dsp:cNvPr id="0" name=""/>
        <dsp:cNvSpPr/>
      </dsp:nvSpPr>
      <dsp:spPr>
        <a:xfrm>
          <a:off x="6734073" y="2077546"/>
          <a:ext cx="522853" cy="61164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dirty="0"/>
        </a:p>
      </dsp:txBody>
      <dsp:txXfrm>
        <a:off x="6734073" y="2199874"/>
        <a:ext cx="365997" cy="366984"/>
      </dsp:txXfrm>
    </dsp:sp>
    <dsp:sp modelId="{211AF9CF-8D5E-49F4-94C4-89C171E45ABF}">
      <dsp:nvSpPr>
        <dsp:cNvPr id="0" name=""/>
        <dsp:cNvSpPr/>
      </dsp:nvSpPr>
      <dsp:spPr>
        <a:xfrm>
          <a:off x="7473961" y="1275637"/>
          <a:ext cx="2905858" cy="2215459"/>
        </a:xfrm>
        <a:prstGeom prst="roundRect">
          <a:avLst>
            <a:gd name="adj" fmla="val 10000"/>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solidFill>
                <a:schemeClr val="tx2">
                  <a:lumMod val="50000"/>
                </a:schemeClr>
              </a:solidFill>
            </a:rPr>
            <a:t>PHIG Evaluation Monitoring Assessment Launch scheduled for 12/15/23</a:t>
          </a:r>
          <a:endParaRPr lang="en-US" sz="1800" kern="1200" dirty="0">
            <a:solidFill>
              <a:schemeClr val="tx2">
                <a:lumMod val="50000"/>
              </a:schemeClr>
            </a:solidFill>
          </a:endParaRPr>
        </a:p>
      </dsp:txBody>
      <dsp:txXfrm>
        <a:off x="7538850" y="1340526"/>
        <a:ext cx="2776080" cy="208568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12/1/2023</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12/1/2023</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12/1/2023</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2000" cy="6858000"/>
          </a:xfrm>
          <a:prstGeom prst="rect">
            <a:avLst/>
          </a:prstGeom>
        </p:spPr>
      </p:pic>
      <p:sp>
        <p:nvSpPr>
          <p:cNvPr id="2" name="Holder 2"/>
          <p:cNvSpPr>
            <a:spLocks noGrp="1"/>
          </p:cNvSpPr>
          <p:nvPr>
            <p:ph type="title"/>
          </p:nvPr>
        </p:nvSpPr>
        <p:spPr>
          <a:xfrm>
            <a:off x="609600" y="274320"/>
            <a:ext cx="10972800" cy="10972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12/1/2023</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615695"/>
            <a:ext cx="12184379" cy="6242300"/>
            <a:chOff x="0" y="615695"/>
            <a:chExt cx="12184379" cy="6242300"/>
          </a:xfrm>
        </p:grpSpPr>
        <p:pic>
          <p:nvPicPr>
            <p:cNvPr id="3" name="object 3"/>
            <p:cNvPicPr/>
            <p:nvPr/>
          </p:nvPicPr>
          <p:blipFill>
            <a:blip r:embed="rId2" cstate="print"/>
            <a:stretch>
              <a:fillRect/>
            </a:stretch>
          </p:blipFill>
          <p:spPr>
            <a:xfrm>
              <a:off x="0" y="615695"/>
              <a:ext cx="12184379" cy="6242300"/>
            </a:xfrm>
            <a:prstGeom prst="rect">
              <a:avLst/>
            </a:prstGeom>
          </p:spPr>
        </p:pic>
        <p:pic>
          <p:nvPicPr>
            <p:cNvPr id="4" name="object 4"/>
            <p:cNvPicPr/>
            <p:nvPr/>
          </p:nvPicPr>
          <p:blipFill>
            <a:blip r:embed="rId3" cstate="print"/>
            <a:stretch>
              <a:fillRect/>
            </a:stretch>
          </p:blipFill>
          <p:spPr>
            <a:xfrm>
              <a:off x="3564889" y="4048328"/>
              <a:ext cx="5302885" cy="489508"/>
            </a:xfrm>
            <a:prstGeom prst="rect">
              <a:avLst/>
            </a:prstGeom>
          </p:spPr>
        </p:pic>
        <p:pic>
          <p:nvPicPr>
            <p:cNvPr id="5" name="object 5"/>
            <p:cNvPicPr/>
            <p:nvPr/>
          </p:nvPicPr>
          <p:blipFill>
            <a:blip r:embed="rId4" cstate="print"/>
            <a:stretch>
              <a:fillRect/>
            </a:stretch>
          </p:blipFill>
          <p:spPr>
            <a:xfrm>
              <a:off x="3899026" y="4475734"/>
              <a:ext cx="4626863" cy="489204"/>
            </a:xfrm>
            <a:prstGeom prst="rect">
              <a:avLst/>
            </a:prstGeom>
          </p:spPr>
        </p:pic>
        <p:pic>
          <p:nvPicPr>
            <p:cNvPr id="7" name="object 7"/>
            <p:cNvPicPr/>
            <p:nvPr/>
          </p:nvPicPr>
          <p:blipFill>
            <a:blip r:embed="rId5" cstate="print"/>
            <a:stretch>
              <a:fillRect/>
            </a:stretch>
          </p:blipFill>
          <p:spPr>
            <a:xfrm>
              <a:off x="2731008" y="1476755"/>
              <a:ext cx="6729983" cy="2692908"/>
            </a:xfrm>
            <a:prstGeom prst="rect">
              <a:avLst/>
            </a:prstGeom>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4616648"/>
          </a:xfrm>
        </p:spPr>
        <p:txBody>
          <a:bodyPr/>
          <a:lstStyle/>
          <a:p>
            <a:pPr lvl="0"/>
            <a:r>
              <a:rPr lang="en-US" sz="2000" b="1" i="1" dirty="0"/>
              <a:t>What do you need to track</a:t>
            </a:r>
            <a:r>
              <a:rPr lang="en-US" sz="2000" b="1" i="1" dirty="0" smtClean="0"/>
              <a:t>?</a:t>
            </a:r>
          </a:p>
          <a:p>
            <a:pPr lvl="0"/>
            <a:endParaRPr lang="en-US" sz="2000" b="1" i="1" dirty="0"/>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sng" dirty="0" smtClean="0"/>
              <a:t>Retention</a:t>
            </a:r>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sng" dirty="0"/>
          </a:p>
          <a:p>
            <a:pPr marL="1257300" lvl="2" indent="-342900">
              <a:buFont typeface="Arial" panose="020B0604020202020204" pitchFamily="34" charset="0"/>
              <a:buChar char="•"/>
            </a:pPr>
            <a:r>
              <a:rPr lang="en-US" b="1" dirty="0"/>
              <a:t>T</a:t>
            </a:r>
            <a:r>
              <a:rPr lang="en-US" b="1" dirty="0" smtClean="0"/>
              <a:t>rack </a:t>
            </a:r>
            <a:r>
              <a:rPr lang="en-US" b="1" dirty="0"/>
              <a:t>of the number of total staff </a:t>
            </a:r>
            <a:r>
              <a:rPr lang="en-US" b="1" dirty="0" smtClean="0"/>
              <a:t>currently employed </a:t>
            </a:r>
            <a:r>
              <a:rPr lang="en-US" b="1" dirty="0"/>
              <a:t>by your agency at the beginning </a:t>
            </a:r>
            <a:r>
              <a:rPr lang="en-US" b="1" dirty="0" smtClean="0"/>
              <a:t>of </a:t>
            </a:r>
            <a:r>
              <a:rPr lang="en-US" b="1" dirty="0"/>
              <a:t>reporting </a:t>
            </a:r>
            <a:r>
              <a:rPr lang="en-US" b="1" dirty="0" smtClean="0"/>
              <a:t>period.</a:t>
            </a:r>
          </a:p>
          <a:p>
            <a:pPr marL="1714500" lvl="3" indent="-342900">
              <a:buFont typeface="Arial" panose="020B0604020202020204" pitchFamily="34" charset="0"/>
              <a:buChar char="•"/>
            </a:pPr>
            <a:r>
              <a:rPr lang="en-US" dirty="0" smtClean="0"/>
              <a:t>Keep </a:t>
            </a:r>
            <a:r>
              <a:rPr lang="en-US" dirty="0"/>
              <a:t>a count of both </a:t>
            </a:r>
            <a:r>
              <a:rPr lang="en-US" dirty="0" smtClean="0"/>
              <a:t>temporary/contract </a:t>
            </a:r>
            <a:r>
              <a:rPr lang="en-US" dirty="0"/>
              <a:t>and permanent staff employed </a:t>
            </a:r>
            <a:r>
              <a:rPr lang="en-US" dirty="0" smtClean="0"/>
              <a:t>separately.</a:t>
            </a:r>
          </a:p>
          <a:p>
            <a:pPr marL="1714500" lvl="3" indent="-342900">
              <a:buFont typeface="Arial" panose="020B0604020202020204" pitchFamily="34" charset="0"/>
              <a:buChar char="•"/>
            </a:pPr>
            <a:endParaRPr lang="en-US" dirty="0" smtClean="0"/>
          </a:p>
          <a:p>
            <a:pPr marL="1257300" lvl="2" indent="-342900">
              <a:buFont typeface="Arial" panose="020B0604020202020204" pitchFamily="34" charset="0"/>
              <a:buChar char="•"/>
            </a:pPr>
            <a:r>
              <a:rPr lang="en-US" b="1" dirty="0" smtClean="0"/>
              <a:t>Keep </a:t>
            </a:r>
            <a:r>
              <a:rPr lang="en-US" b="1" dirty="0"/>
              <a:t>count of all new hires that have begun working for your agency during reporting </a:t>
            </a:r>
            <a:r>
              <a:rPr lang="en-US" b="1" dirty="0" smtClean="0"/>
              <a:t>period</a:t>
            </a:r>
          </a:p>
          <a:p>
            <a:pPr marL="1714500" lvl="3" indent="-342900">
              <a:buFont typeface="Arial" panose="020B0604020202020204" pitchFamily="34" charset="0"/>
              <a:buChar char="•"/>
            </a:pPr>
            <a:r>
              <a:rPr lang="en-US" dirty="0"/>
              <a:t>D</a:t>
            </a:r>
            <a:r>
              <a:rPr lang="en-US" dirty="0" smtClean="0"/>
              <a:t>istinguish between permanent and temporary/contract new hires. </a:t>
            </a:r>
          </a:p>
          <a:p>
            <a:pPr marL="1714500" lvl="3" indent="-342900">
              <a:buFont typeface="Arial" panose="020B0604020202020204" pitchFamily="34" charset="0"/>
              <a:buChar char="•"/>
            </a:pPr>
            <a:r>
              <a:rPr lang="en-US" dirty="0" smtClean="0"/>
              <a:t>Keep note of what job title category the new hire is under (*reference LPHA Evaluation Guide)</a:t>
            </a:r>
          </a:p>
          <a:p>
            <a:pPr lvl="3"/>
            <a:endParaRPr lang="en-US" dirty="0" smtClean="0"/>
          </a:p>
          <a:p>
            <a:pPr marL="1257300" lvl="2" indent="-342900">
              <a:buFont typeface="Arial" panose="020B0604020202020204" pitchFamily="34" charset="0"/>
              <a:buChar char="•"/>
            </a:pPr>
            <a:r>
              <a:rPr lang="en-US" b="1" dirty="0" smtClean="0"/>
              <a:t>Keep track of staff that has left your agency during the reporting period.</a:t>
            </a:r>
          </a:p>
          <a:p>
            <a:pPr marL="1714500" lvl="3" indent="-342900">
              <a:buFont typeface="Arial" panose="020B0604020202020204" pitchFamily="34" charset="0"/>
              <a:buChar char="•"/>
            </a:pPr>
            <a:r>
              <a:rPr lang="en-US" dirty="0" smtClean="0"/>
              <a:t>Distinguish if staff that left was permanent or temporary/contract.</a:t>
            </a:r>
            <a:endParaRPr lang="en-US" dirty="0"/>
          </a:p>
          <a:p>
            <a:pPr lvl="0"/>
            <a:endParaRPr lang="en-US" sz="2000" b="1" dirty="0"/>
          </a:p>
          <a:p>
            <a:pPr lvl="0"/>
            <a:endParaRPr lang="en-US" sz="2000" b="1" i="1" dirty="0"/>
          </a:p>
        </p:txBody>
      </p:sp>
    </p:spTree>
    <p:extLst>
      <p:ext uri="{BB962C8B-B14F-4D97-AF65-F5344CB8AC3E}">
        <p14:creationId xmlns:p14="http://schemas.microsoft.com/office/powerpoint/2010/main" val="312645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2646878"/>
          </a:xfrm>
        </p:spPr>
        <p:txBody>
          <a:bodyPr/>
          <a:lstStyle/>
          <a:p>
            <a:pPr lvl="0"/>
            <a:r>
              <a:rPr lang="en-US" sz="2000" b="1" i="1" dirty="0"/>
              <a:t>What do you need to track?</a:t>
            </a:r>
          </a:p>
          <a:p>
            <a:pPr lvl="0"/>
            <a:endParaRPr lang="en-US" sz="2000" b="1" i="1" dirty="0"/>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sng" dirty="0" smtClean="0"/>
              <a:t>Hiring Timeliness</a:t>
            </a:r>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sng" dirty="0"/>
          </a:p>
          <a:p>
            <a:pPr marL="1257300" lvl="2" indent="-342900">
              <a:buFont typeface="Arial" panose="020B0604020202020204" pitchFamily="34" charset="0"/>
              <a:buChar char="•"/>
              <a:defRPr/>
            </a:pPr>
            <a:r>
              <a:rPr lang="en-US" b="1" dirty="0" smtClean="0"/>
              <a:t>Keep </a:t>
            </a:r>
            <a:r>
              <a:rPr lang="en-US" b="1" dirty="0"/>
              <a:t>track of the date that internal jobs were posted to your jobs </a:t>
            </a:r>
            <a:r>
              <a:rPr lang="en-US" b="1" dirty="0" smtClean="0"/>
              <a:t>board.</a:t>
            </a:r>
            <a:endParaRPr lang="en-US" b="1" dirty="0"/>
          </a:p>
          <a:p>
            <a:pPr marL="1257300" lvl="2" indent="-342900">
              <a:buFont typeface="Arial" panose="020B0604020202020204" pitchFamily="34" charset="0"/>
              <a:buChar char="•"/>
              <a:defRPr/>
            </a:pPr>
            <a:r>
              <a:rPr lang="en-US" b="1" dirty="0" smtClean="0"/>
              <a:t>Track </a:t>
            </a:r>
            <a:r>
              <a:rPr lang="en-US" b="1" dirty="0"/>
              <a:t>the date that internal positions became occupied.</a:t>
            </a:r>
            <a:endParaRPr lang="en-US" sz="3600" b="1" u="sng" dirty="0"/>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sng" dirty="0"/>
          </a:p>
          <a:p>
            <a:endParaRPr lang="en-US" dirty="0"/>
          </a:p>
        </p:txBody>
      </p:sp>
    </p:spTree>
    <p:extLst>
      <p:ext uri="{BB962C8B-B14F-4D97-AF65-F5344CB8AC3E}">
        <p14:creationId xmlns:p14="http://schemas.microsoft.com/office/powerpoint/2010/main" val="2277409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4001095"/>
          </a:xfrm>
        </p:spPr>
        <p:txBody>
          <a:bodyPr/>
          <a:lstStyle/>
          <a:p>
            <a:pPr lvl="0"/>
            <a:r>
              <a:rPr lang="en-US" sz="2000" b="1" i="1" dirty="0"/>
              <a:t>What do you need to track?</a:t>
            </a:r>
          </a:p>
          <a:p>
            <a:pPr lvl="0"/>
            <a:endParaRPr lang="en-US" sz="2000" b="1" i="1" dirty="0"/>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sng" dirty="0" smtClean="0"/>
              <a:t>Procurement Timeliness</a:t>
            </a:r>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sng"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defRPr/>
            </a:pPr>
            <a:r>
              <a:rPr lang="en-US" b="1" dirty="0" smtClean="0">
                <a:latin typeface="Calibri" panose="020F0502020204030204" pitchFamily="34" charset="0"/>
                <a:ea typeface="Calibri" panose="020F0502020204030204" pitchFamily="34" charset="0"/>
                <a:cs typeface="Times New Roman" panose="02020603050405020304" pitchFamily="18" charset="0"/>
              </a:rPr>
              <a:t>Keep </a:t>
            </a:r>
            <a:r>
              <a:rPr lang="en-US" b="1" dirty="0">
                <a:latin typeface="Calibri" panose="020F0502020204030204" pitchFamily="34" charset="0"/>
                <a:ea typeface="Calibri" panose="020F0502020204030204" pitchFamily="34" charset="0"/>
                <a:cs typeface="Times New Roman" panose="02020603050405020304" pitchFamily="18" charset="0"/>
              </a:rPr>
              <a:t>track of dates for when contracts received official </a:t>
            </a:r>
            <a:r>
              <a:rPr lang="en-US" b="1" dirty="0" smtClean="0">
                <a:latin typeface="Calibri" panose="020F0502020204030204" pitchFamily="34" charset="0"/>
                <a:ea typeface="Calibri" panose="020F0502020204030204" pitchFamily="34" charset="0"/>
                <a:cs typeface="Times New Roman" panose="02020603050405020304" pitchFamily="18" charset="0"/>
              </a:rPr>
              <a:t>approval.</a:t>
            </a:r>
          </a:p>
          <a:p>
            <a:pPr marL="1714500" lvl="3" indent="-342900">
              <a:buFont typeface="Arial" panose="020B0604020202020204" pitchFamily="34" charset="0"/>
              <a:buChar char="•"/>
              <a:defRPr/>
            </a:pPr>
            <a:r>
              <a:rPr lang="en-US" dirty="0" smtClean="0">
                <a:latin typeface="Calibri" panose="020F0502020204030204" pitchFamily="34" charset="0"/>
                <a:ea typeface="Calibri" panose="020F0502020204030204" pitchFamily="34" charset="0"/>
                <a:cs typeface="Times New Roman" panose="02020603050405020304" pitchFamily="18" charset="0"/>
              </a:rPr>
              <a:t>Include all formal contracts with external vendors, organizations, or agencies.  A formal contract is a written and signed legal document.</a:t>
            </a:r>
          </a:p>
          <a:p>
            <a:pPr marL="1714500" lvl="3" indent="-342900">
              <a:buFont typeface="Arial" panose="020B0604020202020204" pitchFamily="34" charset="0"/>
              <a:buChar char="•"/>
              <a:defRPr/>
            </a:pPr>
            <a:r>
              <a:rPr lang="en-US" dirty="0" smtClean="0">
                <a:latin typeface="Calibri" panose="020F0502020204030204" pitchFamily="34" charset="0"/>
                <a:ea typeface="Calibri" panose="020F0502020204030204" pitchFamily="34" charset="0"/>
                <a:cs typeface="Times New Roman" panose="02020603050405020304" pitchFamily="18" charset="0"/>
              </a:rPr>
              <a:t>Do not include Mutual Aid Agreements, MOUs, Verbal Agreements.</a:t>
            </a:r>
          </a:p>
          <a:p>
            <a:pPr marL="1714500" lvl="3" indent="-342900">
              <a:buFont typeface="Arial" panose="020B0604020202020204" pitchFamily="34" charset="0"/>
              <a:buChar char="•"/>
              <a:defRPr/>
            </a:pP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lvl="2">
              <a:defRPr/>
            </a:pP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defRPr/>
            </a:pPr>
            <a:r>
              <a:rPr lang="en-US" b="1" dirty="0" smtClean="0">
                <a:latin typeface="Calibri" panose="020F0502020204030204" pitchFamily="34" charset="0"/>
                <a:ea typeface="Calibri" panose="020F0502020204030204" pitchFamily="34" charset="0"/>
                <a:cs typeface="Times New Roman" panose="02020603050405020304" pitchFamily="18" charset="0"/>
              </a:rPr>
              <a:t>Keep </a:t>
            </a:r>
            <a:r>
              <a:rPr lang="en-US" b="1" dirty="0">
                <a:latin typeface="Calibri" panose="020F0502020204030204" pitchFamily="34" charset="0"/>
                <a:ea typeface="Calibri" panose="020F0502020204030204" pitchFamily="34" charset="0"/>
                <a:cs typeface="Times New Roman" panose="02020603050405020304" pitchFamily="18" charset="0"/>
              </a:rPr>
              <a:t>track of dates for when contracts received final execution</a:t>
            </a:r>
            <a:r>
              <a:rPr lang="en-US" b="1" dirty="0" smtClean="0">
                <a:latin typeface="Calibri" panose="020F0502020204030204" pitchFamily="34" charset="0"/>
                <a:ea typeface="Calibri" panose="020F0502020204030204" pitchFamily="34" charset="0"/>
                <a:cs typeface="Times New Roman" panose="02020603050405020304" pitchFamily="18" charset="0"/>
              </a:rPr>
              <a:t>.</a:t>
            </a:r>
          </a:p>
          <a:p>
            <a:pPr marL="1257300" lvl="2" indent="-342900">
              <a:buFont typeface="Arial" panose="020B0604020202020204" pitchFamily="34" charset="0"/>
              <a:buChar char="•"/>
              <a:defRPr/>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1714500" marR="0" lvl="3"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Final execution is the date the contract is finalized and all relevant signatures have been applied</a:t>
            </a:r>
            <a:r>
              <a:rPr lang="en-US" dirty="0" smtClean="0"/>
              <a:t>.</a:t>
            </a:r>
          </a:p>
          <a:p>
            <a:pPr lvl="3">
              <a:defRPr/>
            </a:pPr>
            <a:endParaRPr lang="en-US" dirty="0"/>
          </a:p>
        </p:txBody>
      </p:sp>
    </p:spTree>
    <p:extLst>
      <p:ext uri="{BB962C8B-B14F-4D97-AF65-F5344CB8AC3E}">
        <p14:creationId xmlns:p14="http://schemas.microsoft.com/office/powerpoint/2010/main" val="26984587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2339102"/>
          </a:xfrm>
        </p:spPr>
        <p:txBody>
          <a:bodyPr/>
          <a:lstStyle/>
          <a:p>
            <a:pPr lvl="0"/>
            <a:r>
              <a:rPr lang="en-US" sz="2000" b="1" i="1" dirty="0"/>
              <a:t>What do you need to track?</a:t>
            </a:r>
          </a:p>
          <a:p>
            <a:pPr lvl="0"/>
            <a:endParaRPr lang="en-US" sz="2000" b="1" i="1" dirty="0"/>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u="sng" dirty="0" smtClean="0"/>
              <a:t>Accreditation Involvement and Readiness</a:t>
            </a:r>
          </a:p>
          <a:p>
            <a:pPr marL="800100" marR="0" lvl="1"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2000" b="1" u="sng" dirty="0">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defRPr/>
            </a:pPr>
            <a:r>
              <a:rPr lang="en-US" b="1" dirty="0" smtClean="0">
                <a:latin typeface="Calibri" panose="020F0502020204030204" pitchFamily="34" charset="0"/>
                <a:ea typeface="Calibri" panose="020F0502020204030204" pitchFamily="34" charset="0"/>
                <a:cs typeface="Times New Roman" panose="02020603050405020304" pitchFamily="18" charset="0"/>
              </a:rPr>
              <a:t>Keep </a:t>
            </a:r>
            <a:r>
              <a:rPr lang="en-US" b="1" dirty="0">
                <a:latin typeface="Calibri" panose="020F0502020204030204" pitchFamily="34" charset="0"/>
                <a:ea typeface="Calibri" panose="020F0502020204030204" pitchFamily="34" charset="0"/>
                <a:cs typeface="Times New Roman" panose="02020603050405020304" pitchFamily="18" charset="0"/>
              </a:rPr>
              <a:t>track of accreditation </a:t>
            </a:r>
            <a:r>
              <a:rPr lang="en-US" b="1" dirty="0" smtClean="0">
                <a:latin typeface="Calibri" panose="020F0502020204030204" pitchFamily="34" charset="0"/>
                <a:ea typeface="Calibri" panose="020F0502020204030204" pitchFamily="34" charset="0"/>
                <a:cs typeface="Times New Roman" panose="02020603050405020304" pitchFamily="18" charset="0"/>
              </a:rPr>
              <a:t>status</a:t>
            </a:r>
          </a:p>
          <a:p>
            <a:pPr lvl="2">
              <a:defRPr/>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marL="1257300" lvl="2" indent="-342900">
              <a:buFont typeface="Arial" panose="020B0604020202020204" pitchFamily="34" charset="0"/>
              <a:buChar char="•"/>
              <a:defRPr/>
            </a:pPr>
            <a:r>
              <a:rPr lang="en-US" b="1" dirty="0" smtClean="0">
                <a:latin typeface="Calibri" panose="020F0502020204030204" pitchFamily="34" charset="0"/>
                <a:ea typeface="Calibri" panose="020F0502020204030204" pitchFamily="34" charset="0"/>
                <a:cs typeface="Times New Roman" panose="02020603050405020304" pitchFamily="18" charset="0"/>
              </a:rPr>
              <a:t>Keep </a:t>
            </a:r>
            <a:r>
              <a:rPr lang="en-US" b="1" dirty="0">
                <a:latin typeface="Calibri" panose="020F0502020204030204" pitchFamily="34" charset="0"/>
                <a:ea typeface="Calibri" panose="020F0502020204030204" pitchFamily="34" charset="0"/>
                <a:cs typeface="Times New Roman" panose="02020603050405020304" pitchFamily="18" charset="0"/>
              </a:rPr>
              <a:t>track of dates for reaccreditation</a:t>
            </a:r>
            <a:endParaRPr lang="en-US" dirty="0"/>
          </a:p>
          <a:p>
            <a:endParaRPr lang="en-US" dirty="0"/>
          </a:p>
        </p:txBody>
      </p:sp>
    </p:spTree>
    <p:extLst>
      <p:ext uri="{BB962C8B-B14F-4D97-AF65-F5344CB8AC3E}">
        <p14:creationId xmlns:p14="http://schemas.microsoft.com/office/powerpoint/2010/main" val="2022289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004316" y="262127"/>
            <a:ext cx="6026150" cy="5941060"/>
            <a:chOff x="1004316" y="262127"/>
            <a:chExt cx="6026150" cy="5941060"/>
          </a:xfrm>
        </p:grpSpPr>
        <p:sp>
          <p:nvSpPr>
            <p:cNvPr id="3" name="object 3"/>
            <p:cNvSpPr/>
            <p:nvPr/>
          </p:nvSpPr>
          <p:spPr>
            <a:xfrm>
              <a:off x="1505712" y="678179"/>
              <a:ext cx="5524500" cy="5524500"/>
            </a:xfrm>
            <a:custGeom>
              <a:avLst/>
              <a:gdLst/>
              <a:ahLst/>
              <a:cxnLst/>
              <a:rect l="l" t="t" r="r" b="b"/>
              <a:pathLst>
                <a:path w="5524500" h="5524500">
                  <a:moveTo>
                    <a:pt x="2762250" y="0"/>
                  </a:moveTo>
                  <a:lnTo>
                    <a:pt x="2713662" y="418"/>
                  </a:lnTo>
                  <a:lnTo>
                    <a:pt x="2665277" y="1670"/>
                  </a:lnTo>
                  <a:lnTo>
                    <a:pt x="2617102" y="3748"/>
                  </a:lnTo>
                  <a:lnTo>
                    <a:pt x="2569144" y="6645"/>
                  </a:lnTo>
                  <a:lnTo>
                    <a:pt x="2521409" y="10354"/>
                  </a:lnTo>
                  <a:lnTo>
                    <a:pt x="2473904" y="14869"/>
                  </a:lnTo>
                  <a:lnTo>
                    <a:pt x="2426637" y="20183"/>
                  </a:lnTo>
                  <a:lnTo>
                    <a:pt x="2379614" y="26288"/>
                  </a:lnTo>
                  <a:lnTo>
                    <a:pt x="2332841" y="33179"/>
                  </a:lnTo>
                  <a:lnTo>
                    <a:pt x="2286327" y="40848"/>
                  </a:lnTo>
                  <a:lnTo>
                    <a:pt x="2240077" y="49288"/>
                  </a:lnTo>
                  <a:lnTo>
                    <a:pt x="2194098" y="58492"/>
                  </a:lnTo>
                  <a:lnTo>
                    <a:pt x="2148398" y="68454"/>
                  </a:lnTo>
                  <a:lnTo>
                    <a:pt x="2102982" y="79167"/>
                  </a:lnTo>
                  <a:lnTo>
                    <a:pt x="2057859" y="90624"/>
                  </a:lnTo>
                  <a:lnTo>
                    <a:pt x="2013035" y="102818"/>
                  </a:lnTo>
                  <a:lnTo>
                    <a:pt x="1968516" y="115742"/>
                  </a:lnTo>
                  <a:lnTo>
                    <a:pt x="1924310" y="129389"/>
                  </a:lnTo>
                  <a:lnTo>
                    <a:pt x="1880423" y="143753"/>
                  </a:lnTo>
                  <a:lnTo>
                    <a:pt x="1836862" y="158827"/>
                  </a:lnTo>
                  <a:lnTo>
                    <a:pt x="1793634" y="174603"/>
                  </a:lnTo>
                  <a:lnTo>
                    <a:pt x="1750747" y="191076"/>
                  </a:lnTo>
                  <a:lnTo>
                    <a:pt x="1708206" y="208237"/>
                  </a:lnTo>
                  <a:lnTo>
                    <a:pt x="1666018" y="226081"/>
                  </a:lnTo>
                  <a:lnTo>
                    <a:pt x="1624192" y="244600"/>
                  </a:lnTo>
                  <a:lnTo>
                    <a:pt x="1582732" y="263788"/>
                  </a:lnTo>
                  <a:lnTo>
                    <a:pt x="1541646" y="283638"/>
                  </a:lnTo>
                  <a:lnTo>
                    <a:pt x="1500942" y="304143"/>
                  </a:lnTo>
                  <a:lnTo>
                    <a:pt x="1460625" y="325295"/>
                  </a:lnTo>
                  <a:lnTo>
                    <a:pt x="1420703" y="347089"/>
                  </a:lnTo>
                  <a:lnTo>
                    <a:pt x="1381183" y="369517"/>
                  </a:lnTo>
                  <a:lnTo>
                    <a:pt x="1342071" y="392573"/>
                  </a:lnTo>
                  <a:lnTo>
                    <a:pt x="1303374" y="416249"/>
                  </a:lnTo>
                  <a:lnTo>
                    <a:pt x="1265099" y="440539"/>
                  </a:lnTo>
                  <a:lnTo>
                    <a:pt x="1227254" y="465437"/>
                  </a:lnTo>
                  <a:lnTo>
                    <a:pt x="1189844" y="490934"/>
                  </a:lnTo>
                  <a:lnTo>
                    <a:pt x="1152876" y="517024"/>
                  </a:lnTo>
                  <a:lnTo>
                    <a:pt x="1116358" y="543701"/>
                  </a:lnTo>
                  <a:lnTo>
                    <a:pt x="1080297" y="570958"/>
                  </a:lnTo>
                  <a:lnTo>
                    <a:pt x="1044698" y="598787"/>
                  </a:lnTo>
                  <a:lnTo>
                    <a:pt x="1009570" y="627182"/>
                  </a:lnTo>
                  <a:lnTo>
                    <a:pt x="974918" y="656136"/>
                  </a:lnTo>
                  <a:lnTo>
                    <a:pt x="940750" y="685643"/>
                  </a:lnTo>
                  <a:lnTo>
                    <a:pt x="907073" y="715694"/>
                  </a:lnTo>
                  <a:lnTo>
                    <a:pt x="873893" y="746285"/>
                  </a:lnTo>
                  <a:lnTo>
                    <a:pt x="841218" y="777406"/>
                  </a:lnTo>
                  <a:lnTo>
                    <a:pt x="809053" y="809053"/>
                  </a:lnTo>
                  <a:lnTo>
                    <a:pt x="777406" y="841218"/>
                  </a:lnTo>
                  <a:lnTo>
                    <a:pt x="746285" y="873893"/>
                  </a:lnTo>
                  <a:lnTo>
                    <a:pt x="715694" y="907073"/>
                  </a:lnTo>
                  <a:lnTo>
                    <a:pt x="685643" y="940750"/>
                  </a:lnTo>
                  <a:lnTo>
                    <a:pt x="656136" y="974918"/>
                  </a:lnTo>
                  <a:lnTo>
                    <a:pt x="627182" y="1009570"/>
                  </a:lnTo>
                  <a:lnTo>
                    <a:pt x="598787" y="1044698"/>
                  </a:lnTo>
                  <a:lnTo>
                    <a:pt x="570958" y="1080297"/>
                  </a:lnTo>
                  <a:lnTo>
                    <a:pt x="543701" y="1116358"/>
                  </a:lnTo>
                  <a:lnTo>
                    <a:pt x="517024" y="1152876"/>
                  </a:lnTo>
                  <a:lnTo>
                    <a:pt x="490934" y="1189844"/>
                  </a:lnTo>
                  <a:lnTo>
                    <a:pt x="465437" y="1227254"/>
                  </a:lnTo>
                  <a:lnTo>
                    <a:pt x="440539" y="1265099"/>
                  </a:lnTo>
                  <a:lnTo>
                    <a:pt x="416249" y="1303374"/>
                  </a:lnTo>
                  <a:lnTo>
                    <a:pt x="392573" y="1342071"/>
                  </a:lnTo>
                  <a:lnTo>
                    <a:pt x="369517" y="1381183"/>
                  </a:lnTo>
                  <a:lnTo>
                    <a:pt x="347089" y="1420703"/>
                  </a:lnTo>
                  <a:lnTo>
                    <a:pt x="325295" y="1460625"/>
                  </a:lnTo>
                  <a:lnTo>
                    <a:pt x="304143" y="1500942"/>
                  </a:lnTo>
                  <a:lnTo>
                    <a:pt x="283638" y="1541646"/>
                  </a:lnTo>
                  <a:lnTo>
                    <a:pt x="263788" y="1582732"/>
                  </a:lnTo>
                  <a:lnTo>
                    <a:pt x="244600" y="1624192"/>
                  </a:lnTo>
                  <a:lnTo>
                    <a:pt x="226081" y="1666018"/>
                  </a:lnTo>
                  <a:lnTo>
                    <a:pt x="208237" y="1708206"/>
                  </a:lnTo>
                  <a:lnTo>
                    <a:pt x="191076" y="1750747"/>
                  </a:lnTo>
                  <a:lnTo>
                    <a:pt x="174603" y="1793634"/>
                  </a:lnTo>
                  <a:lnTo>
                    <a:pt x="158827" y="1836862"/>
                  </a:lnTo>
                  <a:lnTo>
                    <a:pt x="143753" y="1880423"/>
                  </a:lnTo>
                  <a:lnTo>
                    <a:pt x="129389" y="1924310"/>
                  </a:lnTo>
                  <a:lnTo>
                    <a:pt x="115742" y="1968516"/>
                  </a:lnTo>
                  <a:lnTo>
                    <a:pt x="102818" y="2013035"/>
                  </a:lnTo>
                  <a:lnTo>
                    <a:pt x="90624" y="2057859"/>
                  </a:lnTo>
                  <a:lnTo>
                    <a:pt x="79167" y="2102982"/>
                  </a:lnTo>
                  <a:lnTo>
                    <a:pt x="68454" y="2148398"/>
                  </a:lnTo>
                  <a:lnTo>
                    <a:pt x="58492" y="2194098"/>
                  </a:lnTo>
                  <a:lnTo>
                    <a:pt x="49288" y="2240077"/>
                  </a:lnTo>
                  <a:lnTo>
                    <a:pt x="40848" y="2286327"/>
                  </a:lnTo>
                  <a:lnTo>
                    <a:pt x="33179" y="2332841"/>
                  </a:lnTo>
                  <a:lnTo>
                    <a:pt x="26288" y="2379614"/>
                  </a:lnTo>
                  <a:lnTo>
                    <a:pt x="20183" y="2426637"/>
                  </a:lnTo>
                  <a:lnTo>
                    <a:pt x="14869" y="2473904"/>
                  </a:lnTo>
                  <a:lnTo>
                    <a:pt x="10354" y="2521409"/>
                  </a:lnTo>
                  <a:lnTo>
                    <a:pt x="6645" y="2569144"/>
                  </a:lnTo>
                  <a:lnTo>
                    <a:pt x="3748" y="2617102"/>
                  </a:lnTo>
                  <a:lnTo>
                    <a:pt x="1670" y="2665277"/>
                  </a:lnTo>
                  <a:lnTo>
                    <a:pt x="418" y="2713662"/>
                  </a:lnTo>
                  <a:lnTo>
                    <a:pt x="0" y="2762250"/>
                  </a:lnTo>
                  <a:lnTo>
                    <a:pt x="418" y="2810837"/>
                  </a:lnTo>
                  <a:lnTo>
                    <a:pt x="1670" y="2859222"/>
                  </a:lnTo>
                  <a:lnTo>
                    <a:pt x="3748" y="2907397"/>
                  </a:lnTo>
                  <a:lnTo>
                    <a:pt x="6645" y="2955355"/>
                  </a:lnTo>
                  <a:lnTo>
                    <a:pt x="10354" y="3003090"/>
                  </a:lnTo>
                  <a:lnTo>
                    <a:pt x="14869" y="3050595"/>
                  </a:lnTo>
                  <a:lnTo>
                    <a:pt x="20183" y="3097862"/>
                  </a:lnTo>
                  <a:lnTo>
                    <a:pt x="26288" y="3144885"/>
                  </a:lnTo>
                  <a:lnTo>
                    <a:pt x="33179" y="3191658"/>
                  </a:lnTo>
                  <a:lnTo>
                    <a:pt x="40848" y="3238172"/>
                  </a:lnTo>
                  <a:lnTo>
                    <a:pt x="49288" y="3284422"/>
                  </a:lnTo>
                  <a:lnTo>
                    <a:pt x="58492" y="3330401"/>
                  </a:lnTo>
                  <a:lnTo>
                    <a:pt x="68454" y="3376101"/>
                  </a:lnTo>
                  <a:lnTo>
                    <a:pt x="79167" y="3421517"/>
                  </a:lnTo>
                  <a:lnTo>
                    <a:pt x="90624" y="3466640"/>
                  </a:lnTo>
                  <a:lnTo>
                    <a:pt x="102818" y="3511464"/>
                  </a:lnTo>
                  <a:lnTo>
                    <a:pt x="115742" y="3555983"/>
                  </a:lnTo>
                  <a:lnTo>
                    <a:pt x="129389" y="3600189"/>
                  </a:lnTo>
                  <a:lnTo>
                    <a:pt x="143753" y="3644076"/>
                  </a:lnTo>
                  <a:lnTo>
                    <a:pt x="158827" y="3687637"/>
                  </a:lnTo>
                  <a:lnTo>
                    <a:pt x="174603" y="3730865"/>
                  </a:lnTo>
                  <a:lnTo>
                    <a:pt x="191076" y="3773752"/>
                  </a:lnTo>
                  <a:lnTo>
                    <a:pt x="208237" y="3816293"/>
                  </a:lnTo>
                  <a:lnTo>
                    <a:pt x="226081" y="3858481"/>
                  </a:lnTo>
                  <a:lnTo>
                    <a:pt x="244600" y="3900307"/>
                  </a:lnTo>
                  <a:lnTo>
                    <a:pt x="263788" y="3941767"/>
                  </a:lnTo>
                  <a:lnTo>
                    <a:pt x="283638" y="3982853"/>
                  </a:lnTo>
                  <a:lnTo>
                    <a:pt x="304143" y="4023557"/>
                  </a:lnTo>
                  <a:lnTo>
                    <a:pt x="325295" y="4063874"/>
                  </a:lnTo>
                  <a:lnTo>
                    <a:pt x="347089" y="4103796"/>
                  </a:lnTo>
                  <a:lnTo>
                    <a:pt x="369517" y="4143316"/>
                  </a:lnTo>
                  <a:lnTo>
                    <a:pt x="392573" y="4182428"/>
                  </a:lnTo>
                  <a:lnTo>
                    <a:pt x="416249" y="4221125"/>
                  </a:lnTo>
                  <a:lnTo>
                    <a:pt x="440539" y="4259400"/>
                  </a:lnTo>
                  <a:lnTo>
                    <a:pt x="465437" y="4297245"/>
                  </a:lnTo>
                  <a:lnTo>
                    <a:pt x="490934" y="4334655"/>
                  </a:lnTo>
                  <a:lnTo>
                    <a:pt x="517024" y="4371623"/>
                  </a:lnTo>
                  <a:lnTo>
                    <a:pt x="543701" y="4408141"/>
                  </a:lnTo>
                  <a:lnTo>
                    <a:pt x="570958" y="4444202"/>
                  </a:lnTo>
                  <a:lnTo>
                    <a:pt x="598787" y="4479801"/>
                  </a:lnTo>
                  <a:lnTo>
                    <a:pt x="627182" y="4514929"/>
                  </a:lnTo>
                  <a:lnTo>
                    <a:pt x="656136" y="4549581"/>
                  </a:lnTo>
                  <a:lnTo>
                    <a:pt x="685643" y="4583749"/>
                  </a:lnTo>
                  <a:lnTo>
                    <a:pt x="715694" y="4617426"/>
                  </a:lnTo>
                  <a:lnTo>
                    <a:pt x="746285" y="4650606"/>
                  </a:lnTo>
                  <a:lnTo>
                    <a:pt x="777406" y="4683281"/>
                  </a:lnTo>
                  <a:lnTo>
                    <a:pt x="809053" y="4715446"/>
                  </a:lnTo>
                  <a:lnTo>
                    <a:pt x="841218" y="4747093"/>
                  </a:lnTo>
                  <a:lnTo>
                    <a:pt x="873893" y="4778214"/>
                  </a:lnTo>
                  <a:lnTo>
                    <a:pt x="907073" y="4808805"/>
                  </a:lnTo>
                  <a:lnTo>
                    <a:pt x="940750" y="4838856"/>
                  </a:lnTo>
                  <a:lnTo>
                    <a:pt x="974918" y="4868363"/>
                  </a:lnTo>
                  <a:lnTo>
                    <a:pt x="1009570" y="4897317"/>
                  </a:lnTo>
                  <a:lnTo>
                    <a:pt x="1044698" y="4925712"/>
                  </a:lnTo>
                  <a:lnTo>
                    <a:pt x="1080297" y="4953541"/>
                  </a:lnTo>
                  <a:lnTo>
                    <a:pt x="1116358" y="4980798"/>
                  </a:lnTo>
                  <a:lnTo>
                    <a:pt x="1152876" y="5007475"/>
                  </a:lnTo>
                  <a:lnTo>
                    <a:pt x="1189844" y="5033565"/>
                  </a:lnTo>
                  <a:lnTo>
                    <a:pt x="1227254" y="5059062"/>
                  </a:lnTo>
                  <a:lnTo>
                    <a:pt x="1265099" y="5083960"/>
                  </a:lnTo>
                  <a:lnTo>
                    <a:pt x="1303374" y="5108250"/>
                  </a:lnTo>
                  <a:lnTo>
                    <a:pt x="1342071" y="5131926"/>
                  </a:lnTo>
                  <a:lnTo>
                    <a:pt x="1381183" y="5154982"/>
                  </a:lnTo>
                  <a:lnTo>
                    <a:pt x="1420703" y="5177410"/>
                  </a:lnTo>
                  <a:lnTo>
                    <a:pt x="1460625" y="5199204"/>
                  </a:lnTo>
                  <a:lnTo>
                    <a:pt x="1500942" y="5220356"/>
                  </a:lnTo>
                  <a:lnTo>
                    <a:pt x="1541646" y="5240861"/>
                  </a:lnTo>
                  <a:lnTo>
                    <a:pt x="1582732" y="5260711"/>
                  </a:lnTo>
                  <a:lnTo>
                    <a:pt x="1624192" y="5279899"/>
                  </a:lnTo>
                  <a:lnTo>
                    <a:pt x="1666018" y="5298418"/>
                  </a:lnTo>
                  <a:lnTo>
                    <a:pt x="1708206" y="5316262"/>
                  </a:lnTo>
                  <a:lnTo>
                    <a:pt x="1750747" y="5333423"/>
                  </a:lnTo>
                  <a:lnTo>
                    <a:pt x="1793634" y="5349896"/>
                  </a:lnTo>
                  <a:lnTo>
                    <a:pt x="1836862" y="5365672"/>
                  </a:lnTo>
                  <a:lnTo>
                    <a:pt x="1880423" y="5380746"/>
                  </a:lnTo>
                  <a:lnTo>
                    <a:pt x="1924310" y="5395110"/>
                  </a:lnTo>
                  <a:lnTo>
                    <a:pt x="1968516" y="5408757"/>
                  </a:lnTo>
                  <a:lnTo>
                    <a:pt x="2013035" y="5421681"/>
                  </a:lnTo>
                  <a:lnTo>
                    <a:pt x="2057859" y="5433875"/>
                  </a:lnTo>
                  <a:lnTo>
                    <a:pt x="2102982" y="5445332"/>
                  </a:lnTo>
                  <a:lnTo>
                    <a:pt x="2148398" y="5456045"/>
                  </a:lnTo>
                  <a:lnTo>
                    <a:pt x="2194098" y="5466007"/>
                  </a:lnTo>
                  <a:lnTo>
                    <a:pt x="2240077" y="5475211"/>
                  </a:lnTo>
                  <a:lnTo>
                    <a:pt x="2286327" y="5483651"/>
                  </a:lnTo>
                  <a:lnTo>
                    <a:pt x="2332841" y="5491320"/>
                  </a:lnTo>
                  <a:lnTo>
                    <a:pt x="2379614" y="5498211"/>
                  </a:lnTo>
                  <a:lnTo>
                    <a:pt x="2426637" y="5504316"/>
                  </a:lnTo>
                  <a:lnTo>
                    <a:pt x="2473904" y="5509630"/>
                  </a:lnTo>
                  <a:lnTo>
                    <a:pt x="2521409" y="5514145"/>
                  </a:lnTo>
                  <a:lnTo>
                    <a:pt x="2569144" y="5517854"/>
                  </a:lnTo>
                  <a:lnTo>
                    <a:pt x="2617102" y="5520751"/>
                  </a:lnTo>
                  <a:lnTo>
                    <a:pt x="2665277" y="5522829"/>
                  </a:lnTo>
                  <a:lnTo>
                    <a:pt x="2713662" y="5524081"/>
                  </a:lnTo>
                  <a:lnTo>
                    <a:pt x="2762250" y="5524500"/>
                  </a:lnTo>
                  <a:lnTo>
                    <a:pt x="2810837" y="5524081"/>
                  </a:lnTo>
                  <a:lnTo>
                    <a:pt x="2859222" y="5522829"/>
                  </a:lnTo>
                  <a:lnTo>
                    <a:pt x="2907397" y="5520751"/>
                  </a:lnTo>
                  <a:lnTo>
                    <a:pt x="2955355" y="5517854"/>
                  </a:lnTo>
                  <a:lnTo>
                    <a:pt x="3003090" y="5514145"/>
                  </a:lnTo>
                  <a:lnTo>
                    <a:pt x="3050595" y="5509630"/>
                  </a:lnTo>
                  <a:lnTo>
                    <a:pt x="3097862" y="5504316"/>
                  </a:lnTo>
                  <a:lnTo>
                    <a:pt x="3144885" y="5498211"/>
                  </a:lnTo>
                  <a:lnTo>
                    <a:pt x="3191658" y="5491320"/>
                  </a:lnTo>
                  <a:lnTo>
                    <a:pt x="3238172" y="5483651"/>
                  </a:lnTo>
                  <a:lnTo>
                    <a:pt x="3284422" y="5475211"/>
                  </a:lnTo>
                  <a:lnTo>
                    <a:pt x="3330401" y="5466007"/>
                  </a:lnTo>
                  <a:lnTo>
                    <a:pt x="3376101" y="5456045"/>
                  </a:lnTo>
                  <a:lnTo>
                    <a:pt x="3421517" y="5445332"/>
                  </a:lnTo>
                  <a:lnTo>
                    <a:pt x="3466640" y="5433875"/>
                  </a:lnTo>
                  <a:lnTo>
                    <a:pt x="3511464" y="5421681"/>
                  </a:lnTo>
                  <a:lnTo>
                    <a:pt x="3555983" y="5408757"/>
                  </a:lnTo>
                  <a:lnTo>
                    <a:pt x="3600189" y="5395110"/>
                  </a:lnTo>
                  <a:lnTo>
                    <a:pt x="3644076" y="5380746"/>
                  </a:lnTo>
                  <a:lnTo>
                    <a:pt x="3687637" y="5365672"/>
                  </a:lnTo>
                  <a:lnTo>
                    <a:pt x="3730865" y="5349896"/>
                  </a:lnTo>
                  <a:lnTo>
                    <a:pt x="3773752" y="5333423"/>
                  </a:lnTo>
                  <a:lnTo>
                    <a:pt x="3816293" y="5316262"/>
                  </a:lnTo>
                  <a:lnTo>
                    <a:pt x="3858481" y="5298418"/>
                  </a:lnTo>
                  <a:lnTo>
                    <a:pt x="3900307" y="5279899"/>
                  </a:lnTo>
                  <a:lnTo>
                    <a:pt x="3941767" y="5260711"/>
                  </a:lnTo>
                  <a:lnTo>
                    <a:pt x="3982853" y="5240861"/>
                  </a:lnTo>
                  <a:lnTo>
                    <a:pt x="4023557" y="5220356"/>
                  </a:lnTo>
                  <a:lnTo>
                    <a:pt x="4063874" y="5199204"/>
                  </a:lnTo>
                  <a:lnTo>
                    <a:pt x="4103796" y="5177410"/>
                  </a:lnTo>
                  <a:lnTo>
                    <a:pt x="4143316" y="5154982"/>
                  </a:lnTo>
                  <a:lnTo>
                    <a:pt x="4182428" y="5131926"/>
                  </a:lnTo>
                  <a:lnTo>
                    <a:pt x="4221125" y="5108250"/>
                  </a:lnTo>
                  <a:lnTo>
                    <a:pt x="4259400" y="5083960"/>
                  </a:lnTo>
                  <a:lnTo>
                    <a:pt x="4297245" y="5059062"/>
                  </a:lnTo>
                  <a:lnTo>
                    <a:pt x="4334655" y="5033565"/>
                  </a:lnTo>
                  <a:lnTo>
                    <a:pt x="4371623" y="5007475"/>
                  </a:lnTo>
                  <a:lnTo>
                    <a:pt x="4408141" y="4980798"/>
                  </a:lnTo>
                  <a:lnTo>
                    <a:pt x="4444202" y="4953541"/>
                  </a:lnTo>
                  <a:lnTo>
                    <a:pt x="4479801" y="4925712"/>
                  </a:lnTo>
                  <a:lnTo>
                    <a:pt x="4514929" y="4897317"/>
                  </a:lnTo>
                  <a:lnTo>
                    <a:pt x="4549581" y="4868363"/>
                  </a:lnTo>
                  <a:lnTo>
                    <a:pt x="4583749" y="4838856"/>
                  </a:lnTo>
                  <a:lnTo>
                    <a:pt x="4617426" y="4808805"/>
                  </a:lnTo>
                  <a:lnTo>
                    <a:pt x="4650606" y="4778214"/>
                  </a:lnTo>
                  <a:lnTo>
                    <a:pt x="4683281" y="4747093"/>
                  </a:lnTo>
                  <a:lnTo>
                    <a:pt x="4715446" y="4715446"/>
                  </a:lnTo>
                  <a:lnTo>
                    <a:pt x="4747093" y="4683281"/>
                  </a:lnTo>
                  <a:lnTo>
                    <a:pt x="4778214" y="4650606"/>
                  </a:lnTo>
                  <a:lnTo>
                    <a:pt x="4808805" y="4617426"/>
                  </a:lnTo>
                  <a:lnTo>
                    <a:pt x="4838856" y="4583749"/>
                  </a:lnTo>
                  <a:lnTo>
                    <a:pt x="4868363" y="4549581"/>
                  </a:lnTo>
                  <a:lnTo>
                    <a:pt x="4897317" y="4514929"/>
                  </a:lnTo>
                  <a:lnTo>
                    <a:pt x="4925712" y="4479801"/>
                  </a:lnTo>
                  <a:lnTo>
                    <a:pt x="4953541" y="4444202"/>
                  </a:lnTo>
                  <a:lnTo>
                    <a:pt x="4980798" y="4408141"/>
                  </a:lnTo>
                  <a:lnTo>
                    <a:pt x="5007475" y="4371623"/>
                  </a:lnTo>
                  <a:lnTo>
                    <a:pt x="5033565" y="4334655"/>
                  </a:lnTo>
                  <a:lnTo>
                    <a:pt x="5059062" y="4297245"/>
                  </a:lnTo>
                  <a:lnTo>
                    <a:pt x="5083960" y="4259400"/>
                  </a:lnTo>
                  <a:lnTo>
                    <a:pt x="5108250" y="4221125"/>
                  </a:lnTo>
                  <a:lnTo>
                    <a:pt x="5131926" y="4182428"/>
                  </a:lnTo>
                  <a:lnTo>
                    <a:pt x="5154982" y="4143316"/>
                  </a:lnTo>
                  <a:lnTo>
                    <a:pt x="5177410" y="4103796"/>
                  </a:lnTo>
                  <a:lnTo>
                    <a:pt x="5199204" y="4063874"/>
                  </a:lnTo>
                  <a:lnTo>
                    <a:pt x="5220356" y="4023557"/>
                  </a:lnTo>
                  <a:lnTo>
                    <a:pt x="5240861" y="3982853"/>
                  </a:lnTo>
                  <a:lnTo>
                    <a:pt x="5260711" y="3941767"/>
                  </a:lnTo>
                  <a:lnTo>
                    <a:pt x="5279899" y="3900307"/>
                  </a:lnTo>
                  <a:lnTo>
                    <a:pt x="5298418" y="3858481"/>
                  </a:lnTo>
                  <a:lnTo>
                    <a:pt x="5316262" y="3816293"/>
                  </a:lnTo>
                  <a:lnTo>
                    <a:pt x="5333423" y="3773752"/>
                  </a:lnTo>
                  <a:lnTo>
                    <a:pt x="5349896" y="3730865"/>
                  </a:lnTo>
                  <a:lnTo>
                    <a:pt x="5365672" y="3687637"/>
                  </a:lnTo>
                  <a:lnTo>
                    <a:pt x="5380746" y="3644076"/>
                  </a:lnTo>
                  <a:lnTo>
                    <a:pt x="5395110" y="3600189"/>
                  </a:lnTo>
                  <a:lnTo>
                    <a:pt x="5408757" y="3555983"/>
                  </a:lnTo>
                  <a:lnTo>
                    <a:pt x="5421681" y="3511464"/>
                  </a:lnTo>
                  <a:lnTo>
                    <a:pt x="5433875" y="3466640"/>
                  </a:lnTo>
                  <a:lnTo>
                    <a:pt x="5445332" y="3421517"/>
                  </a:lnTo>
                  <a:lnTo>
                    <a:pt x="5456045" y="3376101"/>
                  </a:lnTo>
                  <a:lnTo>
                    <a:pt x="5466007" y="3330401"/>
                  </a:lnTo>
                  <a:lnTo>
                    <a:pt x="5475211" y="3284422"/>
                  </a:lnTo>
                  <a:lnTo>
                    <a:pt x="5483651" y="3238172"/>
                  </a:lnTo>
                  <a:lnTo>
                    <a:pt x="5491320" y="3191658"/>
                  </a:lnTo>
                  <a:lnTo>
                    <a:pt x="5498211" y="3144885"/>
                  </a:lnTo>
                  <a:lnTo>
                    <a:pt x="5504316" y="3097862"/>
                  </a:lnTo>
                  <a:lnTo>
                    <a:pt x="5509630" y="3050595"/>
                  </a:lnTo>
                  <a:lnTo>
                    <a:pt x="5514145" y="3003090"/>
                  </a:lnTo>
                  <a:lnTo>
                    <a:pt x="5517854" y="2955355"/>
                  </a:lnTo>
                  <a:lnTo>
                    <a:pt x="5520751" y="2907397"/>
                  </a:lnTo>
                  <a:lnTo>
                    <a:pt x="5522829" y="2859222"/>
                  </a:lnTo>
                  <a:lnTo>
                    <a:pt x="5524081" y="2810837"/>
                  </a:lnTo>
                  <a:lnTo>
                    <a:pt x="5524499" y="2762250"/>
                  </a:lnTo>
                  <a:lnTo>
                    <a:pt x="5524081" y="2713662"/>
                  </a:lnTo>
                  <a:lnTo>
                    <a:pt x="5522829" y="2665277"/>
                  </a:lnTo>
                  <a:lnTo>
                    <a:pt x="5520751" y="2617102"/>
                  </a:lnTo>
                  <a:lnTo>
                    <a:pt x="5517854" y="2569144"/>
                  </a:lnTo>
                  <a:lnTo>
                    <a:pt x="5514145" y="2521409"/>
                  </a:lnTo>
                  <a:lnTo>
                    <a:pt x="5509630" y="2473904"/>
                  </a:lnTo>
                  <a:lnTo>
                    <a:pt x="5504316" y="2426637"/>
                  </a:lnTo>
                  <a:lnTo>
                    <a:pt x="5498211" y="2379614"/>
                  </a:lnTo>
                  <a:lnTo>
                    <a:pt x="5491320" y="2332841"/>
                  </a:lnTo>
                  <a:lnTo>
                    <a:pt x="5483651" y="2286327"/>
                  </a:lnTo>
                  <a:lnTo>
                    <a:pt x="5475211" y="2240077"/>
                  </a:lnTo>
                  <a:lnTo>
                    <a:pt x="5466007" y="2194098"/>
                  </a:lnTo>
                  <a:lnTo>
                    <a:pt x="5456045" y="2148398"/>
                  </a:lnTo>
                  <a:lnTo>
                    <a:pt x="5445332" y="2102982"/>
                  </a:lnTo>
                  <a:lnTo>
                    <a:pt x="5433875" y="2057859"/>
                  </a:lnTo>
                  <a:lnTo>
                    <a:pt x="5421681" y="2013035"/>
                  </a:lnTo>
                  <a:lnTo>
                    <a:pt x="5408757" y="1968516"/>
                  </a:lnTo>
                  <a:lnTo>
                    <a:pt x="5395110" y="1924310"/>
                  </a:lnTo>
                  <a:lnTo>
                    <a:pt x="5380746" y="1880423"/>
                  </a:lnTo>
                  <a:lnTo>
                    <a:pt x="5365672" y="1836862"/>
                  </a:lnTo>
                  <a:lnTo>
                    <a:pt x="5349896" y="1793634"/>
                  </a:lnTo>
                  <a:lnTo>
                    <a:pt x="5333423" y="1750747"/>
                  </a:lnTo>
                  <a:lnTo>
                    <a:pt x="5316262" y="1708206"/>
                  </a:lnTo>
                  <a:lnTo>
                    <a:pt x="5298418" y="1666018"/>
                  </a:lnTo>
                  <a:lnTo>
                    <a:pt x="5279899" y="1624192"/>
                  </a:lnTo>
                  <a:lnTo>
                    <a:pt x="5260711" y="1582732"/>
                  </a:lnTo>
                  <a:lnTo>
                    <a:pt x="5240861" y="1541646"/>
                  </a:lnTo>
                  <a:lnTo>
                    <a:pt x="5220356" y="1500942"/>
                  </a:lnTo>
                  <a:lnTo>
                    <a:pt x="5199204" y="1460625"/>
                  </a:lnTo>
                  <a:lnTo>
                    <a:pt x="5177410" y="1420703"/>
                  </a:lnTo>
                  <a:lnTo>
                    <a:pt x="5154982" y="1381183"/>
                  </a:lnTo>
                  <a:lnTo>
                    <a:pt x="5131926" y="1342071"/>
                  </a:lnTo>
                  <a:lnTo>
                    <a:pt x="5108250" y="1303374"/>
                  </a:lnTo>
                  <a:lnTo>
                    <a:pt x="5083960" y="1265099"/>
                  </a:lnTo>
                  <a:lnTo>
                    <a:pt x="5059062" y="1227254"/>
                  </a:lnTo>
                  <a:lnTo>
                    <a:pt x="5033565" y="1189844"/>
                  </a:lnTo>
                  <a:lnTo>
                    <a:pt x="5007475" y="1152876"/>
                  </a:lnTo>
                  <a:lnTo>
                    <a:pt x="4980798" y="1116358"/>
                  </a:lnTo>
                  <a:lnTo>
                    <a:pt x="4953541" y="1080297"/>
                  </a:lnTo>
                  <a:lnTo>
                    <a:pt x="4925712" y="1044698"/>
                  </a:lnTo>
                  <a:lnTo>
                    <a:pt x="4897317" y="1009570"/>
                  </a:lnTo>
                  <a:lnTo>
                    <a:pt x="4868363" y="974918"/>
                  </a:lnTo>
                  <a:lnTo>
                    <a:pt x="4838856" y="940750"/>
                  </a:lnTo>
                  <a:lnTo>
                    <a:pt x="4808805" y="907073"/>
                  </a:lnTo>
                  <a:lnTo>
                    <a:pt x="4778214" y="873893"/>
                  </a:lnTo>
                  <a:lnTo>
                    <a:pt x="4747093" y="841218"/>
                  </a:lnTo>
                  <a:lnTo>
                    <a:pt x="4715446" y="809053"/>
                  </a:lnTo>
                  <a:lnTo>
                    <a:pt x="4683281" y="777406"/>
                  </a:lnTo>
                  <a:lnTo>
                    <a:pt x="4650606" y="746285"/>
                  </a:lnTo>
                  <a:lnTo>
                    <a:pt x="4617426" y="715694"/>
                  </a:lnTo>
                  <a:lnTo>
                    <a:pt x="4583749" y="685643"/>
                  </a:lnTo>
                  <a:lnTo>
                    <a:pt x="4549581" y="656136"/>
                  </a:lnTo>
                  <a:lnTo>
                    <a:pt x="4514929" y="627182"/>
                  </a:lnTo>
                  <a:lnTo>
                    <a:pt x="4479801" y="598787"/>
                  </a:lnTo>
                  <a:lnTo>
                    <a:pt x="4444202" y="570958"/>
                  </a:lnTo>
                  <a:lnTo>
                    <a:pt x="4408141" y="543701"/>
                  </a:lnTo>
                  <a:lnTo>
                    <a:pt x="4371623" y="517024"/>
                  </a:lnTo>
                  <a:lnTo>
                    <a:pt x="4334655" y="490934"/>
                  </a:lnTo>
                  <a:lnTo>
                    <a:pt x="4297245" y="465437"/>
                  </a:lnTo>
                  <a:lnTo>
                    <a:pt x="4259400" y="440539"/>
                  </a:lnTo>
                  <a:lnTo>
                    <a:pt x="4221125" y="416249"/>
                  </a:lnTo>
                  <a:lnTo>
                    <a:pt x="4182428" y="392573"/>
                  </a:lnTo>
                  <a:lnTo>
                    <a:pt x="4143316" y="369517"/>
                  </a:lnTo>
                  <a:lnTo>
                    <a:pt x="4103796" y="347089"/>
                  </a:lnTo>
                  <a:lnTo>
                    <a:pt x="4063874" y="325295"/>
                  </a:lnTo>
                  <a:lnTo>
                    <a:pt x="4023557" y="304143"/>
                  </a:lnTo>
                  <a:lnTo>
                    <a:pt x="3982853" y="283638"/>
                  </a:lnTo>
                  <a:lnTo>
                    <a:pt x="3941767" y="263788"/>
                  </a:lnTo>
                  <a:lnTo>
                    <a:pt x="3900307" y="244600"/>
                  </a:lnTo>
                  <a:lnTo>
                    <a:pt x="3858481" y="226081"/>
                  </a:lnTo>
                  <a:lnTo>
                    <a:pt x="3816293" y="208237"/>
                  </a:lnTo>
                  <a:lnTo>
                    <a:pt x="3773752" y="191076"/>
                  </a:lnTo>
                  <a:lnTo>
                    <a:pt x="3730865" y="174603"/>
                  </a:lnTo>
                  <a:lnTo>
                    <a:pt x="3687637" y="158827"/>
                  </a:lnTo>
                  <a:lnTo>
                    <a:pt x="3644076" y="143753"/>
                  </a:lnTo>
                  <a:lnTo>
                    <a:pt x="3600189" y="129389"/>
                  </a:lnTo>
                  <a:lnTo>
                    <a:pt x="3555983" y="115742"/>
                  </a:lnTo>
                  <a:lnTo>
                    <a:pt x="3511464" y="102818"/>
                  </a:lnTo>
                  <a:lnTo>
                    <a:pt x="3466640" y="90624"/>
                  </a:lnTo>
                  <a:lnTo>
                    <a:pt x="3421517" y="79167"/>
                  </a:lnTo>
                  <a:lnTo>
                    <a:pt x="3376101" y="68454"/>
                  </a:lnTo>
                  <a:lnTo>
                    <a:pt x="3330401" y="58492"/>
                  </a:lnTo>
                  <a:lnTo>
                    <a:pt x="3284422" y="49288"/>
                  </a:lnTo>
                  <a:lnTo>
                    <a:pt x="3238172" y="40848"/>
                  </a:lnTo>
                  <a:lnTo>
                    <a:pt x="3191658" y="33179"/>
                  </a:lnTo>
                  <a:lnTo>
                    <a:pt x="3144885" y="26288"/>
                  </a:lnTo>
                  <a:lnTo>
                    <a:pt x="3097862" y="20183"/>
                  </a:lnTo>
                  <a:lnTo>
                    <a:pt x="3050595" y="14869"/>
                  </a:lnTo>
                  <a:lnTo>
                    <a:pt x="3003090" y="10354"/>
                  </a:lnTo>
                  <a:lnTo>
                    <a:pt x="2955355" y="6645"/>
                  </a:lnTo>
                  <a:lnTo>
                    <a:pt x="2907397" y="3748"/>
                  </a:lnTo>
                  <a:lnTo>
                    <a:pt x="2859222" y="1670"/>
                  </a:lnTo>
                  <a:lnTo>
                    <a:pt x="2810837" y="418"/>
                  </a:lnTo>
                  <a:lnTo>
                    <a:pt x="2762250" y="0"/>
                  </a:lnTo>
                  <a:close/>
                </a:path>
              </a:pathLst>
            </a:custGeom>
            <a:solidFill>
              <a:srgbClr val="008B94"/>
            </a:solidFill>
          </p:spPr>
          <p:txBody>
            <a:bodyPr wrap="square" lIns="0" tIns="0" rIns="0" bIns="0" rtlCol="0"/>
            <a:lstStyle/>
            <a:p>
              <a:endParaRPr dirty="0"/>
            </a:p>
          </p:txBody>
        </p:sp>
        <p:pic>
          <p:nvPicPr>
            <p:cNvPr id="4" name="object 4"/>
            <p:cNvPicPr/>
            <p:nvPr/>
          </p:nvPicPr>
          <p:blipFill>
            <a:blip r:embed="rId2" cstate="print"/>
            <a:stretch>
              <a:fillRect/>
            </a:stretch>
          </p:blipFill>
          <p:spPr>
            <a:xfrm>
              <a:off x="1004316" y="262127"/>
              <a:ext cx="2548763" cy="2550287"/>
            </a:xfrm>
            <a:prstGeom prst="rect">
              <a:avLst/>
            </a:prstGeom>
          </p:spPr>
        </p:pic>
        <p:pic>
          <p:nvPicPr>
            <p:cNvPr id="5" name="object 5"/>
            <p:cNvPicPr/>
            <p:nvPr/>
          </p:nvPicPr>
          <p:blipFill>
            <a:blip r:embed="rId3" cstate="print"/>
            <a:stretch>
              <a:fillRect/>
            </a:stretch>
          </p:blipFill>
          <p:spPr>
            <a:xfrm>
              <a:off x="1386840" y="644652"/>
              <a:ext cx="1808988" cy="1810512"/>
            </a:xfrm>
            <a:prstGeom prst="rect">
              <a:avLst/>
            </a:prstGeom>
          </p:spPr>
        </p:pic>
        <p:pic>
          <p:nvPicPr>
            <p:cNvPr id="6" name="object 6"/>
            <p:cNvPicPr/>
            <p:nvPr/>
          </p:nvPicPr>
          <p:blipFill>
            <a:blip r:embed="rId4" cstate="print"/>
            <a:stretch>
              <a:fillRect/>
            </a:stretch>
          </p:blipFill>
          <p:spPr>
            <a:xfrm>
              <a:off x="2276855" y="2986785"/>
              <a:ext cx="4615434" cy="839724"/>
            </a:xfrm>
            <a:prstGeom prst="rect">
              <a:avLst/>
            </a:prstGeom>
          </p:spPr>
        </p:pic>
        <p:pic>
          <p:nvPicPr>
            <p:cNvPr id="7" name="object 7"/>
            <p:cNvPicPr/>
            <p:nvPr/>
          </p:nvPicPr>
          <p:blipFill>
            <a:blip r:embed="rId5" cstate="print"/>
            <a:stretch>
              <a:fillRect/>
            </a:stretch>
          </p:blipFill>
          <p:spPr>
            <a:xfrm>
              <a:off x="1491996" y="678179"/>
              <a:ext cx="1598676" cy="1598676"/>
            </a:xfrm>
            <a:prstGeom prst="rect">
              <a:avLst/>
            </a:prstGeom>
          </p:spPr>
        </p:pic>
      </p:grpSp>
      <p:sp>
        <p:nvSpPr>
          <p:cNvPr id="8" name="object 8"/>
          <p:cNvSpPr/>
          <p:nvPr/>
        </p:nvSpPr>
        <p:spPr>
          <a:xfrm>
            <a:off x="7941564" y="4114800"/>
            <a:ext cx="433070" cy="433070"/>
          </a:xfrm>
          <a:custGeom>
            <a:avLst/>
            <a:gdLst/>
            <a:ahLst/>
            <a:cxnLst/>
            <a:rect l="l" t="t" r="r" b="b"/>
            <a:pathLst>
              <a:path w="433070" h="433070">
                <a:moveTo>
                  <a:pt x="216407" y="0"/>
                </a:moveTo>
                <a:lnTo>
                  <a:pt x="166791" y="5716"/>
                </a:lnTo>
                <a:lnTo>
                  <a:pt x="121242" y="21998"/>
                </a:lnTo>
                <a:lnTo>
                  <a:pt x="81060" y="47546"/>
                </a:lnTo>
                <a:lnTo>
                  <a:pt x="47546" y="81060"/>
                </a:lnTo>
                <a:lnTo>
                  <a:pt x="21998" y="121242"/>
                </a:lnTo>
                <a:lnTo>
                  <a:pt x="5716" y="166791"/>
                </a:lnTo>
                <a:lnTo>
                  <a:pt x="0" y="216407"/>
                </a:lnTo>
                <a:lnTo>
                  <a:pt x="5716" y="266024"/>
                </a:lnTo>
                <a:lnTo>
                  <a:pt x="21998" y="311573"/>
                </a:lnTo>
                <a:lnTo>
                  <a:pt x="47546" y="351755"/>
                </a:lnTo>
                <a:lnTo>
                  <a:pt x="81060" y="385269"/>
                </a:lnTo>
                <a:lnTo>
                  <a:pt x="121242" y="410817"/>
                </a:lnTo>
                <a:lnTo>
                  <a:pt x="166791" y="427099"/>
                </a:lnTo>
                <a:lnTo>
                  <a:pt x="216407" y="432816"/>
                </a:lnTo>
                <a:lnTo>
                  <a:pt x="266024" y="427099"/>
                </a:lnTo>
                <a:lnTo>
                  <a:pt x="311573" y="410817"/>
                </a:lnTo>
                <a:lnTo>
                  <a:pt x="351755" y="385269"/>
                </a:lnTo>
                <a:lnTo>
                  <a:pt x="385269" y="351755"/>
                </a:lnTo>
                <a:lnTo>
                  <a:pt x="410817" y="311573"/>
                </a:lnTo>
                <a:lnTo>
                  <a:pt x="427099" y="266024"/>
                </a:lnTo>
                <a:lnTo>
                  <a:pt x="432815" y="216407"/>
                </a:lnTo>
                <a:lnTo>
                  <a:pt x="427099" y="166791"/>
                </a:lnTo>
                <a:lnTo>
                  <a:pt x="410817" y="121242"/>
                </a:lnTo>
                <a:lnTo>
                  <a:pt x="385269" y="81060"/>
                </a:lnTo>
                <a:lnTo>
                  <a:pt x="351755" y="47546"/>
                </a:lnTo>
                <a:lnTo>
                  <a:pt x="311573" y="21998"/>
                </a:lnTo>
                <a:lnTo>
                  <a:pt x="266024" y="5716"/>
                </a:lnTo>
                <a:lnTo>
                  <a:pt x="216407" y="0"/>
                </a:lnTo>
                <a:close/>
              </a:path>
            </a:pathLst>
          </a:custGeom>
          <a:solidFill>
            <a:srgbClr val="E25204"/>
          </a:solidFill>
        </p:spPr>
        <p:txBody>
          <a:bodyPr wrap="square" lIns="0" tIns="0" rIns="0" bIns="0" rtlCol="0"/>
          <a:lstStyle/>
          <a:p>
            <a:endParaRPr dirty="0"/>
          </a:p>
        </p:txBody>
      </p:sp>
      <p:sp>
        <p:nvSpPr>
          <p:cNvPr id="9" name="object 9"/>
          <p:cNvSpPr/>
          <p:nvPr/>
        </p:nvSpPr>
        <p:spPr>
          <a:xfrm>
            <a:off x="7941564" y="4837176"/>
            <a:ext cx="433070" cy="433070"/>
          </a:xfrm>
          <a:custGeom>
            <a:avLst/>
            <a:gdLst/>
            <a:ahLst/>
            <a:cxnLst/>
            <a:rect l="l" t="t" r="r" b="b"/>
            <a:pathLst>
              <a:path w="433070" h="433070">
                <a:moveTo>
                  <a:pt x="216407" y="0"/>
                </a:moveTo>
                <a:lnTo>
                  <a:pt x="166791" y="5716"/>
                </a:lnTo>
                <a:lnTo>
                  <a:pt x="121242" y="21998"/>
                </a:lnTo>
                <a:lnTo>
                  <a:pt x="81060" y="47546"/>
                </a:lnTo>
                <a:lnTo>
                  <a:pt x="47546" y="81060"/>
                </a:lnTo>
                <a:lnTo>
                  <a:pt x="21998" y="121242"/>
                </a:lnTo>
                <a:lnTo>
                  <a:pt x="5716" y="166791"/>
                </a:lnTo>
                <a:lnTo>
                  <a:pt x="0" y="216407"/>
                </a:lnTo>
                <a:lnTo>
                  <a:pt x="5716" y="266024"/>
                </a:lnTo>
                <a:lnTo>
                  <a:pt x="21998" y="311573"/>
                </a:lnTo>
                <a:lnTo>
                  <a:pt x="47546" y="351755"/>
                </a:lnTo>
                <a:lnTo>
                  <a:pt x="81060" y="385269"/>
                </a:lnTo>
                <a:lnTo>
                  <a:pt x="121242" y="410817"/>
                </a:lnTo>
                <a:lnTo>
                  <a:pt x="166791" y="427099"/>
                </a:lnTo>
                <a:lnTo>
                  <a:pt x="216407" y="432816"/>
                </a:lnTo>
                <a:lnTo>
                  <a:pt x="266024" y="427099"/>
                </a:lnTo>
                <a:lnTo>
                  <a:pt x="311573" y="410817"/>
                </a:lnTo>
                <a:lnTo>
                  <a:pt x="351755" y="385269"/>
                </a:lnTo>
                <a:lnTo>
                  <a:pt x="385269" y="351755"/>
                </a:lnTo>
                <a:lnTo>
                  <a:pt x="410817" y="311573"/>
                </a:lnTo>
                <a:lnTo>
                  <a:pt x="427099" y="266024"/>
                </a:lnTo>
                <a:lnTo>
                  <a:pt x="432815" y="216407"/>
                </a:lnTo>
                <a:lnTo>
                  <a:pt x="427099" y="166791"/>
                </a:lnTo>
                <a:lnTo>
                  <a:pt x="410817" y="121242"/>
                </a:lnTo>
                <a:lnTo>
                  <a:pt x="385269" y="81060"/>
                </a:lnTo>
                <a:lnTo>
                  <a:pt x="351755" y="47546"/>
                </a:lnTo>
                <a:lnTo>
                  <a:pt x="311573" y="21998"/>
                </a:lnTo>
                <a:lnTo>
                  <a:pt x="266024" y="5716"/>
                </a:lnTo>
                <a:lnTo>
                  <a:pt x="216407" y="0"/>
                </a:lnTo>
                <a:close/>
              </a:path>
            </a:pathLst>
          </a:custGeom>
          <a:solidFill>
            <a:srgbClr val="008B94"/>
          </a:solidFill>
        </p:spPr>
        <p:txBody>
          <a:bodyPr wrap="square" lIns="0" tIns="0" rIns="0" bIns="0" rtlCol="0"/>
          <a:lstStyle/>
          <a:p>
            <a:endParaRPr dirty="0"/>
          </a:p>
        </p:txBody>
      </p:sp>
      <p:pic>
        <p:nvPicPr>
          <p:cNvPr id="14" name="object 14"/>
          <p:cNvPicPr/>
          <p:nvPr/>
        </p:nvPicPr>
        <p:blipFill>
          <a:blip r:embed="rId6" cstate="print"/>
          <a:stretch>
            <a:fillRect/>
          </a:stretch>
        </p:blipFill>
        <p:spPr>
          <a:xfrm>
            <a:off x="8068056" y="4241291"/>
            <a:ext cx="179831" cy="179831"/>
          </a:xfrm>
          <a:prstGeom prst="rect">
            <a:avLst/>
          </a:prstGeom>
        </p:spPr>
      </p:pic>
      <p:pic>
        <p:nvPicPr>
          <p:cNvPr id="15" name="object 15"/>
          <p:cNvPicPr/>
          <p:nvPr/>
        </p:nvPicPr>
        <p:blipFill>
          <a:blip r:embed="rId7" cstate="print"/>
          <a:stretch>
            <a:fillRect/>
          </a:stretch>
        </p:blipFill>
        <p:spPr>
          <a:xfrm>
            <a:off x="8068056" y="4963667"/>
            <a:ext cx="179831" cy="179831"/>
          </a:xfrm>
          <a:prstGeom prst="rect">
            <a:avLst/>
          </a:prstGeom>
        </p:spPr>
      </p:pic>
      <p:sp>
        <p:nvSpPr>
          <p:cNvPr id="17" name="TextBox 16"/>
          <p:cNvSpPr txBox="1"/>
          <p:nvPr/>
        </p:nvSpPr>
        <p:spPr>
          <a:xfrm>
            <a:off x="8686800" y="4114800"/>
            <a:ext cx="3124200" cy="369332"/>
          </a:xfrm>
          <a:prstGeom prst="rect">
            <a:avLst/>
          </a:prstGeom>
          <a:noFill/>
        </p:spPr>
        <p:txBody>
          <a:bodyPr wrap="square" rtlCol="0">
            <a:spAutoFit/>
          </a:bodyPr>
          <a:lstStyle/>
          <a:p>
            <a:r>
              <a:rPr lang="en-US" dirty="0" smtClean="0"/>
              <a:t>travis.fisher@health.mo.gov</a:t>
            </a:r>
            <a:endParaRPr lang="en-US" dirty="0"/>
          </a:p>
        </p:txBody>
      </p:sp>
      <p:sp>
        <p:nvSpPr>
          <p:cNvPr id="18" name="TextBox 17"/>
          <p:cNvSpPr txBox="1"/>
          <p:nvPr/>
        </p:nvSpPr>
        <p:spPr>
          <a:xfrm>
            <a:off x="8763000" y="4899913"/>
            <a:ext cx="2971800" cy="370333"/>
          </a:xfrm>
          <a:prstGeom prst="rect">
            <a:avLst/>
          </a:prstGeom>
          <a:noFill/>
        </p:spPr>
        <p:txBody>
          <a:bodyPr wrap="square" rtlCol="0">
            <a:spAutoFit/>
          </a:bodyPr>
          <a:lstStyle/>
          <a:p>
            <a:r>
              <a:rPr lang="en-US" dirty="0" smtClean="0"/>
              <a:t>417-773-1566</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448055" y="5141976"/>
            <a:ext cx="11291570" cy="1259205"/>
            <a:chOff x="448055" y="5141976"/>
            <a:chExt cx="11291570" cy="1259205"/>
          </a:xfrm>
        </p:grpSpPr>
        <p:sp>
          <p:nvSpPr>
            <p:cNvPr id="3" name="object 3"/>
            <p:cNvSpPr/>
            <p:nvPr/>
          </p:nvSpPr>
          <p:spPr>
            <a:xfrm>
              <a:off x="448055" y="5141976"/>
              <a:ext cx="11291570" cy="1259205"/>
            </a:xfrm>
            <a:custGeom>
              <a:avLst/>
              <a:gdLst/>
              <a:ahLst/>
              <a:cxnLst/>
              <a:rect l="l" t="t" r="r" b="b"/>
              <a:pathLst>
                <a:path w="11291570" h="1259204">
                  <a:moveTo>
                    <a:pt x="11291316" y="0"/>
                  </a:moveTo>
                  <a:lnTo>
                    <a:pt x="0" y="0"/>
                  </a:lnTo>
                  <a:lnTo>
                    <a:pt x="0" y="1258824"/>
                  </a:lnTo>
                  <a:lnTo>
                    <a:pt x="11291316" y="1258824"/>
                  </a:lnTo>
                  <a:lnTo>
                    <a:pt x="11291316" y="0"/>
                  </a:lnTo>
                  <a:close/>
                </a:path>
              </a:pathLst>
            </a:custGeom>
            <a:solidFill>
              <a:srgbClr val="E25204"/>
            </a:solidFill>
          </p:spPr>
          <p:txBody>
            <a:bodyPr wrap="square" lIns="0" tIns="0" rIns="0" bIns="0" rtlCol="0"/>
            <a:lstStyle/>
            <a:p>
              <a:endParaRPr dirty="0"/>
            </a:p>
          </p:txBody>
        </p:sp>
        <p:pic>
          <p:nvPicPr>
            <p:cNvPr id="4" name="object 4"/>
            <p:cNvPicPr/>
            <p:nvPr/>
          </p:nvPicPr>
          <p:blipFill>
            <a:blip r:embed="rId2" cstate="print"/>
            <a:stretch>
              <a:fillRect/>
            </a:stretch>
          </p:blipFill>
          <p:spPr>
            <a:xfrm>
              <a:off x="3761232" y="5284317"/>
              <a:ext cx="5120386" cy="946708"/>
            </a:xfrm>
            <a:prstGeom prst="rect">
              <a:avLst/>
            </a:prstGeom>
          </p:spPr>
        </p:pic>
      </p:grpSp>
      <p:pic>
        <p:nvPicPr>
          <p:cNvPr id="5" name="object 5"/>
          <p:cNvPicPr/>
          <p:nvPr/>
        </p:nvPicPr>
        <p:blipFill>
          <a:blip r:embed="rId3" cstate="print"/>
          <a:stretch>
            <a:fillRect/>
          </a:stretch>
        </p:blipFill>
        <p:spPr>
          <a:xfrm>
            <a:off x="4102608" y="623316"/>
            <a:ext cx="3986784" cy="398830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1107996"/>
          </a:xfrm>
        </p:spPr>
        <p:txBody>
          <a:bodyPr/>
          <a:lstStyle/>
          <a:p>
            <a:r>
              <a:rPr lang="en-US" sz="3600" dirty="0">
                <a:solidFill>
                  <a:srgbClr val="1F497D">
                    <a:lumMod val="50000"/>
                  </a:srgbClr>
                </a:solidFill>
              </a:rPr>
              <a:t>Public Health Infrastructure Grant </a:t>
            </a:r>
            <a:r>
              <a:rPr lang="en-US" sz="3600" dirty="0" smtClean="0">
                <a:solidFill>
                  <a:srgbClr val="1F497D">
                    <a:lumMod val="50000"/>
                  </a:srgbClr>
                </a:solidFill>
              </a:rPr>
              <a:t>LPHA Evaluation Meeting-11.29.23</a:t>
            </a:r>
            <a:endParaRPr lang="en-US" dirty="0"/>
          </a:p>
        </p:txBody>
      </p:sp>
      <p:sp>
        <p:nvSpPr>
          <p:cNvPr id="3" name="Text Placeholder 2"/>
          <p:cNvSpPr>
            <a:spLocks noGrp="1"/>
          </p:cNvSpPr>
          <p:nvPr>
            <p:ph type="body" idx="1"/>
          </p:nvPr>
        </p:nvSpPr>
        <p:spPr>
          <a:xfrm>
            <a:off x="609600" y="1577340"/>
            <a:ext cx="10972800" cy="7386638"/>
          </a:xfrm>
        </p:spPr>
        <p:txBody>
          <a:bodyPr/>
          <a:lstStyle/>
          <a:p>
            <a:pPr marL="285750" indent="-285750">
              <a:buFont typeface="Arial" panose="020B0604020202020204" pitchFamily="34" charset="0"/>
              <a:buChar char="•"/>
            </a:pPr>
            <a:endParaRPr lang="en-US" sz="2400" dirty="0" smtClean="0">
              <a:solidFill>
                <a:schemeClr val="tx2">
                  <a:lumMod val="50000"/>
                </a:schemeClr>
              </a:solidFill>
            </a:endParaRPr>
          </a:p>
          <a:p>
            <a:pPr marL="285750" indent="-285750">
              <a:buFont typeface="Arial" panose="020B0604020202020204" pitchFamily="34" charset="0"/>
              <a:buChar char="•"/>
            </a:pPr>
            <a:r>
              <a:rPr lang="en-US" sz="2400" dirty="0" smtClean="0">
                <a:solidFill>
                  <a:schemeClr val="tx2">
                    <a:lumMod val="50000"/>
                  </a:schemeClr>
                </a:solidFill>
              </a:rPr>
              <a:t>Evaluation Overview Snapshot</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smtClean="0">
                <a:solidFill>
                  <a:schemeClr val="tx2">
                    <a:lumMod val="50000"/>
                  </a:schemeClr>
                </a:solidFill>
              </a:rPr>
              <a:t>Main Components of Evaluation</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smtClean="0">
                <a:solidFill>
                  <a:schemeClr val="tx2">
                    <a:lumMod val="50000"/>
                  </a:schemeClr>
                </a:solidFill>
              </a:rPr>
              <a:t>Evaluation Monitoring Assessment Timeline/Status</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smtClean="0">
                <a:solidFill>
                  <a:schemeClr val="tx2">
                    <a:lumMod val="50000"/>
                  </a:schemeClr>
                </a:solidFill>
              </a:rPr>
              <a:t>LPHA Support Elements for Completion of Assessment</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smtClean="0">
                <a:solidFill>
                  <a:schemeClr val="tx2">
                    <a:lumMod val="50000"/>
                  </a:schemeClr>
                </a:solidFill>
              </a:rPr>
              <a:t>Monitoring Assessment Topics Overview</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r>
              <a:rPr lang="en-US" sz="2400" dirty="0" smtClean="0">
                <a:solidFill>
                  <a:schemeClr val="tx2">
                    <a:lumMod val="50000"/>
                  </a:schemeClr>
                </a:solidFill>
              </a:rPr>
              <a:t>Questions/Final Thoughts</a:t>
            </a: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smtClean="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smtClean="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smtClean="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a:p>
            <a:pPr marL="285750" indent="-285750">
              <a:buFont typeface="Arial" panose="020B0604020202020204" pitchFamily="34" charset="0"/>
              <a:buChar char="•"/>
            </a:pPr>
            <a:endParaRPr lang="en-US" sz="2400" dirty="0">
              <a:solidFill>
                <a:schemeClr val="tx2">
                  <a:lumMod val="50000"/>
                </a:schemeClr>
              </a:solidFill>
            </a:endParaRPr>
          </a:p>
        </p:txBody>
      </p:sp>
    </p:spTree>
    <p:extLst>
      <p:ext uri="{BB962C8B-B14F-4D97-AF65-F5344CB8AC3E}">
        <p14:creationId xmlns:p14="http://schemas.microsoft.com/office/powerpoint/2010/main" val="821820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553998"/>
          </a:xfrm>
        </p:spPr>
        <p:txBody>
          <a:bodyPr/>
          <a:lstStyle/>
          <a:p>
            <a:pPr algn="ctr"/>
            <a:r>
              <a:rPr lang="en-US" sz="3600" dirty="0" smtClean="0">
                <a:solidFill>
                  <a:schemeClr val="tx2">
                    <a:lumMod val="50000"/>
                  </a:schemeClr>
                </a:solidFill>
              </a:rPr>
              <a:t>Public Health Infrastructure Grant Evaluation</a:t>
            </a:r>
            <a:endParaRPr lang="en-US" sz="3600" dirty="0">
              <a:solidFill>
                <a:schemeClr val="tx2">
                  <a:lumMod val="50000"/>
                </a:schemeClr>
              </a:solidFill>
            </a:endParaRPr>
          </a:p>
        </p:txBody>
      </p:sp>
      <p:sp>
        <p:nvSpPr>
          <p:cNvPr id="3" name="Text Placeholder 2"/>
          <p:cNvSpPr>
            <a:spLocks noGrp="1"/>
          </p:cNvSpPr>
          <p:nvPr>
            <p:ph type="body" idx="1"/>
          </p:nvPr>
        </p:nvSpPr>
        <p:spPr>
          <a:xfrm>
            <a:off x="609600" y="1577340"/>
            <a:ext cx="10972800" cy="3016210"/>
          </a:xfrm>
        </p:spPr>
        <p:txBody>
          <a:bodyPr/>
          <a:lstStyle/>
          <a:p>
            <a:r>
              <a:rPr lang="en-US" sz="2800" dirty="0" smtClean="0"/>
              <a:t>The Public Health Infrastructure Grant (PHIG) is dedicated to funding the improvement of public health in the areas of </a:t>
            </a:r>
            <a:r>
              <a:rPr lang="en-US" sz="2800" b="1" dirty="0" smtClean="0"/>
              <a:t>workforce, foundational capabilities, </a:t>
            </a:r>
            <a:r>
              <a:rPr lang="en-US" sz="2800" dirty="0" smtClean="0"/>
              <a:t>and</a:t>
            </a:r>
            <a:r>
              <a:rPr lang="en-US" sz="2800" b="1" dirty="0" smtClean="0"/>
              <a:t> data modernization</a:t>
            </a:r>
            <a:r>
              <a:rPr lang="en-US" sz="2800" dirty="0" smtClean="0"/>
              <a:t>.  For awardees of this grant, the Centers for Disease Control and Prevention is requiring an extensive evaluation process to measure how PHIG funds are being implemented and if the funds are contributing to improvements for public health agencies in the areas of workforce, foundational capabilities, and data modernization.</a:t>
            </a:r>
            <a:endParaRPr lang="en-US" sz="2800" dirty="0"/>
          </a:p>
        </p:txBody>
      </p:sp>
    </p:spTree>
    <p:extLst>
      <p:ext uri="{BB962C8B-B14F-4D97-AF65-F5344CB8AC3E}">
        <p14:creationId xmlns:p14="http://schemas.microsoft.com/office/powerpoint/2010/main" val="1565268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553998"/>
          </a:xfrm>
        </p:spPr>
        <p:txBody>
          <a:bodyPr/>
          <a:lstStyle/>
          <a:p>
            <a:pPr algn="ctr"/>
            <a:r>
              <a:rPr lang="en-US" sz="3600" dirty="0" smtClean="0">
                <a:solidFill>
                  <a:schemeClr val="tx2">
                    <a:lumMod val="50000"/>
                  </a:schemeClr>
                </a:solidFill>
              </a:rPr>
              <a:t>Public Health Infrastructure Grant Evaluation</a:t>
            </a:r>
            <a:endParaRPr lang="en-US" sz="3600" dirty="0">
              <a:solidFill>
                <a:schemeClr val="tx2">
                  <a:lumMod val="50000"/>
                </a:schemeClr>
              </a:solidFill>
            </a:endParaRPr>
          </a:p>
        </p:txBody>
      </p:sp>
      <p:sp>
        <p:nvSpPr>
          <p:cNvPr id="3" name="Text Placeholder 2"/>
          <p:cNvSpPr>
            <a:spLocks noGrp="1"/>
          </p:cNvSpPr>
          <p:nvPr>
            <p:ph type="body" idx="1"/>
          </p:nvPr>
        </p:nvSpPr>
        <p:spPr>
          <a:xfrm>
            <a:off x="609600" y="1577340"/>
            <a:ext cx="10972800" cy="4062651"/>
          </a:xfrm>
        </p:spPr>
        <p:txBody>
          <a:bodyPr/>
          <a:lstStyle/>
          <a:p>
            <a:r>
              <a:rPr lang="en-US" sz="2400" dirty="0" smtClean="0"/>
              <a:t>In effort to meet the PHIG evaluation standards of the CDC as well as gather valuable information for PHIG funded awardee deliverables to improve overall public health in Missouri, the Department of Health and Senior Services has partnered </a:t>
            </a:r>
            <a:r>
              <a:rPr lang="en-US" sz="2400" dirty="0"/>
              <a:t>with </a:t>
            </a:r>
            <a:r>
              <a:rPr lang="en-US" sz="2400" dirty="0" smtClean="0"/>
              <a:t>the </a:t>
            </a:r>
            <a:r>
              <a:rPr lang="en-US" sz="2400" b="1" i="1" dirty="0" smtClean="0"/>
              <a:t>University </a:t>
            </a:r>
            <a:r>
              <a:rPr lang="en-US" sz="2400" b="1" i="1" dirty="0"/>
              <a:t>of Missouri Health Behavior Risk Research Center of the School of Medicine  </a:t>
            </a:r>
            <a:r>
              <a:rPr lang="en-US" sz="2400" dirty="0" smtClean="0"/>
              <a:t>to design and implement the evaluation for the PHIG in Missouri.  </a:t>
            </a:r>
            <a:endParaRPr lang="en-US" sz="2400" dirty="0"/>
          </a:p>
          <a:p>
            <a:endParaRPr lang="en-US" sz="2400" dirty="0" smtClean="0"/>
          </a:p>
          <a:p>
            <a:r>
              <a:rPr lang="en-US" sz="2400" dirty="0" smtClean="0"/>
              <a:t>There are 2 separate pieces for Evaluation of the PHIG administered by DHSS:</a:t>
            </a:r>
          </a:p>
          <a:p>
            <a:endParaRPr lang="en-US" sz="2400" dirty="0"/>
          </a:p>
          <a:p>
            <a:pPr marL="285750" indent="-285750">
              <a:buFont typeface="Arial" panose="020B0604020202020204" pitchFamily="34" charset="0"/>
              <a:buChar char="•"/>
            </a:pPr>
            <a:r>
              <a:rPr lang="en-US" sz="2400" b="1" dirty="0" smtClean="0"/>
              <a:t>The PHIG Evaluation Monitoring Assessment</a:t>
            </a:r>
          </a:p>
          <a:p>
            <a:pPr marL="285750" indent="-285750">
              <a:buFont typeface="Arial" panose="020B0604020202020204" pitchFamily="34" charset="0"/>
              <a:buChar char="•"/>
            </a:pPr>
            <a:endParaRPr lang="en-US" sz="2400" b="1" dirty="0"/>
          </a:p>
          <a:p>
            <a:pPr marL="285750" indent="-285750">
              <a:buFont typeface="Arial" panose="020B0604020202020204" pitchFamily="34" charset="0"/>
              <a:buChar char="•"/>
            </a:pPr>
            <a:r>
              <a:rPr lang="en-US" sz="2400" b="1" dirty="0" smtClean="0"/>
              <a:t>The PHIG Workforce Needs Survey</a:t>
            </a:r>
            <a:endParaRPr lang="en-US" sz="2400" b="1" dirty="0"/>
          </a:p>
        </p:txBody>
      </p:sp>
    </p:spTree>
    <p:extLst>
      <p:ext uri="{BB962C8B-B14F-4D97-AF65-F5344CB8AC3E}">
        <p14:creationId xmlns:p14="http://schemas.microsoft.com/office/powerpoint/2010/main" val="3736708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smtClean="0">
                <a:solidFill>
                  <a:schemeClr val="tx2">
                    <a:lumMod val="50000"/>
                  </a:schemeClr>
                </a:solidFill>
              </a:rPr>
              <a:t>PHIG Evaluation Monitoring Assessment</a:t>
            </a:r>
            <a:endParaRPr lang="en-US" sz="3200" i="1" dirty="0">
              <a:solidFill>
                <a:schemeClr val="tx2">
                  <a:lumMod val="50000"/>
                </a:schemeClr>
              </a:solidFill>
            </a:endParaRPr>
          </a:p>
        </p:txBody>
      </p:sp>
      <p:sp>
        <p:nvSpPr>
          <p:cNvPr id="3" name="Text Placeholder 2"/>
          <p:cNvSpPr>
            <a:spLocks noGrp="1"/>
          </p:cNvSpPr>
          <p:nvPr>
            <p:ph type="body" idx="1"/>
          </p:nvPr>
        </p:nvSpPr>
        <p:spPr>
          <a:xfrm>
            <a:off x="609600" y="1577340"/>
            <a:ext cx="10972800" cy="1107996"/>
          </a:xfrm>
        </p:spPr>
        <p:txBody>
          <a:bodyPr/>
          <a:lstStyle/>
          <a:p>
            <a:r>
              <a:rPr lang="en-US" dirty="0" smtClean="0"/>
              <a:t>The monitoring assessment will collect data from Missouri LPHAs and DHSS in 6 month cycles throughout the funding period. The reporting periods for the assessment are as follows:</a:t>
            </a:r>
          </a:p>
          <a:p>
            <a:endParaRPr lang="en-US" dirty="0"/>
          </a:p>
          <a:p>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180685327"/>
              </p:ext>
            </p:extLst>
          </p:nvPr>
        </p:nvGraphicFramePr>
        <p:xfrm>
          <a:off x="1905002" y="2514594"/>
          <a:ext cx="8534398" cy="4038605"/>
        </p:xfrm>
        <a:graphic>
          <a:graphicData uri="http://schemas.openxmlformats.org/drawingml/2006/table">
            <a:tbl>
              <a:tblPr/>
              <a:tblGrid>
                <a:gridCol w="1890088">
                  <a:extLst>
                    <a:ext uri="{9D8B030D-6E8A-4147-A177-3AD203B41FA5}">
                      <a16:colId xmlns:a16="http://schemas.microsoft.com/office/drawing/2014/main" val="4242027675"/>
                    </a:ext>
                  </a:extLst>
                </a:gridCol>
                <a:gridCol w="2440767">
                  <a:extLst>
                    <a:ext uri="{9D8B030D-6E8A-4147-A177-3AD203B41FA5}">
                      <a16:colId xmlns:a16="http://schemas.microsoft.com/office/drawing/2014/main" val="1261089527"/>
                    </a:ext>
                  </a:extLst>
                </a:gridCol>
                <a:gridCol w="2440767">
                  <a:extLst>
                    <a:ext uri="{9D8B030D-6E8A-4147-A177-3AD203B41FA5}">
                      <a16:colId xmlns:a16="http://schemas.microsoft.com/office/drawing/2014/main" val="1749899193"/>
                    </a:ext>
                  </a:extLst>
                </a:gridCol>
                <a:gridCol w="1762776">
                  <a:extLst>
                    <a:ext uri="{9D8B030D-6E8A-4147-A177-3AD203B41FA5}">
                      <a16:colId xmlns:a16="http://schemas.microsoft.com/office/drawing/2014/main" val="3409081642"/>
                    </a:ext>
                  </a:extLst>
                </a:gridCol>
              </a:tblGrid>
              <a:tr h="1160102">
                <a:tc>
                  <a:txBody>
                    <a:bodyPr/>
                    <a:lstStyle/>
                    <a:p>
                      <a:pPr marL="359410" marR="353060" algn="ctr" eaLnBrk="0" hangingPunct="0">
                        <a:lnSpc>
                          <a:spcPts val="1360"/>
                        </a:lnSpc>
                        <a:spcBef>
                          <a:spcPts val="0"/>
                        </a:spcBef>
                        <a:spcAft>
                          <a:spcPts val="0"/>
                        </a:spcAft>
                      </a:pPr>
                      <a:endParaRPr lang="en-US" sz="1400" b="1" spc="-20" dirty="0" smtClean="0">
                        <a:effectLst/>
                        <a:latin typeface="Gadugi" panose="020B0502040204020203" pitchFamily="34" charset="0"/>
                        <a:ea typeface="Calibri" panose="020F0502020204030204" pitchFamily="34" charset="0"/>
                        <a:cs typeface="Gadugi" panose="020B0502040204020203" pitchFamily="34" charset="0"/>
                      </a:endParaRPr>
                    </a:p>
                    <a:p>
                      <a:pPr marL="359410" marR="353060" algn="ctr" eaLnBrk="0" hangingPunct="0">
                        <a:lnSpc>
                          <a:spcPts val="1360"/>
                        </a:lnSpc>
                        <a:spcBef>
                          <a:spcPts val="0"/>
                        </a:spcBef>
                        <a:spcAft>
                          <a:spcPts val="0"/>
                        </a:spcAft>
                      </a:pPr>
                      <a:r>
                        <a:rPr lang="en-US" sz="1400" b="1" spc="-20" dirty="0" smtClean="0">
                          <a:effectLst/>
                          <a:latin typeface="Gadugi" panose="020B0502040204020203" pitchFamily="34" charset="0"/>
                          <a:ea typeface="Calibri" panose="020F0502020204030204" pitchFamily="34" charset="0"/>
                          <a:cs typeface="Gadugi" panose="020B0502040204020203" pitchFamily="34" charset="0"/>
                        </a:rPr>
                        <a:t>Year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solidFill>
                      <a:srgbClr val="D9E1F3"/>
                    </a:solidFill>
                  </a:tcPr>
                </a:tc>
                <a:tc>
                  <a:txBody>
                    <a:bodyPr/>
                    <a:lstStyle/>
                    <a:p>
                      <a:pPr marL="422910" marR="419735" algn="ctr" eaLnBrk="0" hangingPunct="0">
                        <a:lnSpc>
                          <a:spcPts val="1360"/>
                        </a:lnSpc>
                        <a:spcBef>
                          <a:spcPts val="0"/>
                        </a:spcBef>
                        <a:spcAft>
                          <a:spcPts val="0"/>
                        </a:spcAft>
                      </a:pPr>
                      <a:endParaRPr lang="en-US" sz="1400" b="1" dirty="0" smtClean="0">
                        <a:effectLst/>
                        <a:latin typeface="Gadugi" panose="020B0502040204020203" pitchFamily="34" charset="0"/>
                        <a:ea typeface="Calibri" panose="020F0502020204030204" pitchFamily="34" charset="0"/>
                        <a:cs typeface="Gadugi" panose="020B0502040204020203" pitchFamily="34" charset="0"/>
                      </a:endParaRPr>
                    </a:p>
                    <a:p>
                      <a:pPr marL="422910" marR="419735" algn="ctr" eaLnBrk="0" hangingPunct="0">
                        <a:lnSpc>
                          <a:spcPts val="1360"/>
                        </a:lnSpc>
                        <a:spcBef>
                          <a:spcPts val="0"/>
                        </a:spcBef>
                        <a:spcAft>
                          <a:spcPts val="0"/>
                        </a:spcAft>
                      </a:pPr>
                      <a:r>
                        <a:rPr lang="en-US" sz="1400" b="1" dirty="0" smtClean="0">
                          <a:effectLst/>
                          <a:latin typeface="Gadugi" panose="020B0502040204020203" pitchFamily="34" charset="0"/>
                          <a:ea typeface="Calibri" panose="020F0502020204030204" pitchFamily="34" charset="0"/>
                          <a:cs typeface="Gadugi" panose="020B0502040204020203" pitchFamily="34" charset="0"/>
                        </a:rPr>
                        <a:t>Reporting </a:t>
                      </a:r>
                      <a:r>
                        <a:rPr lang="en-US" sz="1400" b="1" dirty="0">
                          <a:effectLst/>
                          <a:latin typeface="Gadugi" panose="020B0502040204020203" pitchFamily="34" charset="0"/>
                          <a:ea typeface="Calibri" panose="020F0502020204030204" pitchFamily="34" charset="0"/>
                          <a:cs typeface="Gadugi" panose="020B0502040204020203" pitchFamily="34" charset="0"/>
                        </a:rPr>
                        <a:t>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solidFill>
                      <a:srgbClr val="D9E1F3"/>
                    </a:solidFill>
                  </a:tcPr>
                </a:tc>
                <a:tc>
                  <a:txBody>
                    <a:bodyPr/>
                    <a:lstStyle/>
                    <a:p>
                      <a:pPr marL="274955" marR="274320" algn="ctr" eaLnBrk="0" hangingPunct="0">
                        <a:lnSpc>
                          <a:spcPts val="1360"/>
                        </a:lnSpc>
                        <a:spcBef>
                          <a:spcPts val="0"/>
                        </a:spcBef>
                        <a:spcAft>
                          <a:spcPts val="0"/>
                        </a:spcAft>
                      </a:pPr>
                      <a:endParaRPr lang="en-US" sz="1400" b="1" spc="-20" dirty="0" smtClean="0">
                        <a:effectLst/>
                        <a:latin typeface="Gadugi" panose="020B0502040204020203" pitchFamily="34" charset="0"/>
                        <a:ea typeface="Calibri" panose="020F0502020204030204" pitchFamily="34" charset="0"/>
                        <a:cs typeface="Gadugi" panose="020B0502040204020203" pitchFamily="34" charset="0"/>
                      </a:endParaRPr>
                    </a:p>
                    <a:p>
                      <a:pPr marL="274955" marR="274320" algn="ctr" eaLnBrk="0" hangingPunct="0">
                        <a:lnSpc>
                          <a:spcPts val="1360"/>
                        </a:lnSpc>
                        <a:spcBef>
                          <a:spcPts val="0"/>
                        </a:spcBef>
                        <a:spcAft>
                          <a:spcPts val="0"/>
                        </a:spcAft>
                      </a:pPr>
                      <a:r>
                        <a:rPr lang="en-US" sz="1400" b="1" spc="-20" dirty="0" smtClean="0">
                          <a:effectLst/>
                          <a:latin typeface="Gadugi" panose="020B0502040204020203" pitchFamily="34" charset="0"/>
                          <a:ea typeface="Calibri" panose="020F0502020204030204" pitchFamily="34" charset="0"/>
                          <a:cs typeface="Gadugi" panose="020B0502040204020203" pitchFamily="34" charset="0"/>
                        </a:rPr>
                        <a:t>Dates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solidFill>
                      <a:srgbClr val="D9E1F3"/>
                    </a:solidFill>
                  </a:tcPr>
                </a:tc>
                <a:tc>
                  <a:txBody>
                    <a:bodyPr/>
                    <a:lstStyle/>
                    <a:p>
                      <a:pPr marL="274955" marR="274320" algn="ctr" eaLnBrk="0" hangingPunct="0">
                        <a:lnSpc>
                          <a:spcPts val="1360"/>
                        </a:lnSpc>
                        <a:spcBef>
                          <a:spcPts val="0"/>
                        </a:spcBef>
                        <a:spcAft>
                          <a:spcPts val="0"/>
                        </a:spcAft>
                      </a:pPr>
                      <a:endParaRPr lang="en-US" sz="1400" b="1" spc="-20" dirty="0" smtClean="0">
                        <a:effectLst/>
                        <a:latin typeface="Gadugi" panose="020B0502040204020203" pitchFamily="34" charset="0"/>
                        <a:ea typeface="Calibri" panose="020F0502020204030204" pitchFamily="34" charset="0"/>
                        <a:cs typeface="Gadugi" panose="020B0502040204020203" pitchFamily="34" charset="0"/>
                      </a:endParaRPr>
                    </a:p>
                    <a:p>
                      <a:pPr marL="274955" marR="274320" algn="ctr" eaLnBrk="0" hangingPunct="0">
                        <a:lnSpc>
                          <a:spcPts val="1360"/>
                        </a:lnSpc>
                        <a:spcBef>
                          <a:spcPts val="0"/>
                        </a:spcBef>
                        <a:spcAft>
                          <a:spcPts val="0"/>
                        </a:spcAft>
                      </a:pPr>
                      <a:r>
                        <a:rPr lang="en-US" sz="1400" b="1" spc="-20" dirty="0" smtClean="0">
                          <a:effectLst/>
                          <a:latin typeface="Gadugi" panose="020B0502040204020203" pitchFamily="34" charset="0"/>
                          <a:ea typeface="Calibri" panose="020F0502020204030204" pitchFamily="34" charset="0"/>
                          <a:cs typeface="Gadugi" panose="020B0502040204020203" pitchFamily="34" charset="0"/>
                        </a:rPr>
                        <a:t>LPHA </a:t>
                      </a:r>
                      <a:r>
                        <a:rPr lang="en-US" sz="1400" b="1" spc="-20" dirty="0">
                          <a:effectLst/>
                          <a:latin typeface="Gadugi" panose="020B0502040204020203" pitchFamily="34" charset="0"/>
                          <a:ea typeface="Calibri" panose="020F0502020204030204" pitchFamily="34" charset="0"/>
                          <a:cs typeface="Gadugi" panose="020B0502040204020203" pitchFamily="34" charset="0"/>
                        </a:rPr>
                        <a:t>Assessment Submission Date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solidFill>
                      <a:srgbClr val="D9E1F3"/>
                    </a:solidFill>
                  </a:tcPr>
                </a:tc>
                <a:extLst>
                  <a:ext uri="{0D108BD9-81ED-4DB2-BD59-A6C34878D82A}">
                    <a16:rowId xmlns:a16="http://schemas.microsoft.com/office/drawing/2014/main" val="1183307895"/>
                  </a:ext>
                </a:extLst>
              </a:tr>
              <a:tr h="455755">
                <a:tc>
                  <a:txBody>
                    <a:bodyPr/>
                    <a:lstStyle/>
                    <a:p>
                      <a:pPr marL="307975" marR="0" algn="ctr" eaLnBrk="0" hangingPunct="0">
                        <a:lnSpc>
                          <a:spcPct val="107000"/>
                        </a:lnSpc>
                        <a:spcBef>
                          <a:spcPts val="0"/>
                        </a:spcBef>
                        <a:spcAft>
                          <a:spcPts val="0"/>
                        </a:spcAft>
                      </a:pPr>
                      <a:r>
                        <a:rPr lang="en-US" sz="1400" b="1" dirty="0">
                          <a:effectLst/>
                          <a:latin typeface="Gadugi" panose="020B0502040204020203" pitchFamily="34" charset="0"/>
                          <a:ea typeface="Calibri" panose="020F0502020204030204" pitchFamily="34" charset="0"/>
                          <a:cs typeface="Gadugi" panose="020B0502040204020203" pitchFamily="34" charset="0"/>
                        </a:rPr>
                        <a:t>Year 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540" marR="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6/1/2023 – 11/30/2023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smtClean="0">
                          <a:effectLst/>
                          <a:latin typeface="Gadugi" panose="020B0502040204020203" pitchFamily="34" charset="0"/>
                          <a:ea typeface="Calibri" panose="020F0502020204030204" pitchFamily="34" charset="0"/>
                          <a:cs typeface="Gadugi" panose="020B0502040204020203" pitchFamily="34" charset="0"/>
                        </a:rPr>
                        <a:t>1/2024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512156560"/>
                  </a:ext>
                </a:extLst>
              </a:tr>
              <a:tr h="302455">
                <a:tc rowSpan="2">
                  <a:txBody>
                    <a:bodyPr/>
                    <a:lstStyle/>
                    <a:p>
                      <a:pPr marL="307975" marR="0" algn="ctr" eaLnBrk="0" hangingPunct="0">
                        <a:lnSpc>
                          <a:spcPct val="107000"/>
                        </a:lnSpc>
                        <a:spcBef>
                          <a:spcPts val="0"/>
                        </a:spcBef>
                        <a:spcAft>
                          <a:spcPts val="0"/>
                        </a:spcAft>
                      </a:pPr>
                      <a:r>
                        <a:rPr lang="en-US" sz="1400" b="1" dirty="0">
                          <a:effectLst/>
                          <a:latin typeface="Gadugi" panose="020B0502040204020203" pitchFamily="34" charset="0"/>
                          <a:ea typeface="Calibri" panose="020F0502020204030204" pitchFamily="34" charset="0"/>
                          <a:cs typeface="Gadugi" panose="020B0502040204020203" pitchFamily="34" charset="0"/>
                        </a:rPr>
                        <a:t>Year 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540" marR="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12/1/2023 – 5/31/2024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7/2024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610018161"/>
                  </a:ext>
                </a:extLst>
              </a:tr>
              <a:tr h="302455">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6/1/2024 – 11/30/2024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smtClean="0">
                          <a:effectLst/>
                          <a:latin typeface="Gadugi" panose="020B0502040204020203" pitchFamily="34" charset="0"/>
                          <a:ea typeface="Calibri" panose="020F0502020204030204" pitchFamily="34" charset="0"/>
                          <a:cs typeface="Gadugi" panose="020B0502040204020203" pitchFamily="34" charset="0"/>
                        </a:rPr>
                        <a:t>1/2025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452852333"/>
                  </a:ext>
                </a:extLst>
              </a:tr>
              <a:tr h="302455">
                <a:tc rowSpan="2">
                  <a:txBody>
                    <a:bodyPr/>
                    <a:lstStyle/>
                    <a:p>
                      <a:pPr marL="307975" marR="0" algn="ctr" eaLnBrk="0" hangingPunct="0">
                        <a:lnSpc>
                          <a:spcPct val="107000"/>
                        </a:lnSpc>
                        <a:spcBef>
                          <a:spcPts val="0"/>
                        </a:spcBef>
                        <a:spcAft>
                          <a:spcPts val="0"/>
                        </a:spcAft>
                      </a:pPr>
                      <a:r>
                        <a:rPr lang="en-US" sz="1400" b="1" dirty="0">
                          <a:effectLst/>
                          <a:latin typeface="Gadugi" panose="020B0502040204020203" pitchFamily="34" charset="0"/>
                          <a:ea typeface="Calibri" panose="020F0502020204030204" pitchFamily="34" charset="0"/>
                          <a:cs typeface="Gadugi" panose="020B0502040204020203" pitchFamily="34" charset="0"/>
                        </a:rPr>
                        <a:t>Year 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540" marR="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12/1/2024 – 5/31/2025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smtClean="0">
                          <a:effectLst/>
                          <a:latin typeface="Gadugi" panose="020B0502040204020203" pitchFamily="34" charset="0"/>
                          <a:ea typeface="Calibri" panose="020F0502020204030204" pitchFamily="34" charset="0"/>
                          <a:cs typeface="Gadugi" panose="020B0502040204020203" pitchFamily="34" charset="0"/>
                        </a:rPr>
                        <a:t>7/2025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956549205"/>
                  </a:ext>
                </a:extLst>
              </a:tr>
              <a:tr h="305563">
                <a:tc vMerge="1">
                  <a:txBody>
                    <a:bodyPr/>
                    <a:lstStyle/>
                    <a:p>
                      <a:endParaRPr lang="en-US"/>
                    </a:p>
                  </a:txBody>
                  <a:tcPr/>
                </a:tc>
                <a:tc>
                  <a:txBody>
                    <a:bodyPr/>
                    <a:lstStyle/>
                    <a:p>
                      <a:pPr marL="2540" marR="0" algn="ctr" eaLnBrk="0" hangingPunct="0">
                        <a:lnSpc>
                          <a:spcPts val="1360"/>
                        </a:lnSpc>
                        <a:spcBef>
                          <a:spcPts val="15"/>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15"/>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6/1/2025 – 11/30/2025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15"/>
                        </a:spcBef>
                        <a:spcAft>
                          <a:spcPts val="0"/>
                        </a:spcAft>
                      </a:pPr>
                      <a:r>
                        <a:rPr lang="en-US" sz="1400" dirty="0" smtClean="0">
                          <a:effectLst/>
                          <a:latin typeface="Gadugi" panose="020B0502040204020203" pitchFamily="34" charset="0"/>
                          <a:ea typeface="Calibri" panose="020F0502020204030204" pitchFamily="34" charset="0"/>
                          <a:cs typeface="Gadugi" panose="020B0502040204020203" pitchFamily="34" charset="0"/>
                        </a:rPr>
                        <a:t>1/2026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1144076654"/>
                  </a:ext>
                </a:extLst>
              </a:tr>
              <a:tr h="302455">
                <a:tc rowSpan="2">
                  <a:txBody>
                    <a:bodyPr/>
                    <a:lstStyle/>
                    <a:p>
                      <a:pPr marL="307975" marR="0" algn="ctr" eaLnBrk="0" hangingPunct="0">
                        <a:lnSpc>
                          <a:spcPct val="107000"/>
                        </a:lnSpc>
                        <a:spcBef>
                          <a:spcPts val="0"/>
                        </a:spcBef>
                        <a:spcAft>
                          <a:spcPts val="0"/>
                        </a:spcAft>
                      </a:pPr>
                      <a:r>
                        <a:rPr lang="en-US" sz="1400" b="1" dirty="0">
                          <a:effectLst/>
                          <a:latin typeface="Gadugi" panose="020B0502040204020203" pitchFamily="34" charset="0"/>
                          <a:ea typeface="Calibri" panose="020F0502020204030204" pitchFamily="34" charset="0"/>
                          <a:cs typeface="Gadugi" panose="020B0502040204020203" pitchFamily="34" charset="0"/>
                        </a:rPr>
                        <a:t>Year 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540" marR="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12/1/2025 – 5/31/2026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7/2026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453141757"/>
                  </a:ext>
                </a:extLst>
              </a:tr>
              <a:tr h="302455">
                <a:tc vMerge="1">
                  <a:txBody>
                    <a:bodyPr/>
                    <a:lstStyle/>
                    <a:p>
                      <a:endParaRPr lang="en-US"/>
                    </a:p>
                  </a:txBody>
                  <a:tcPr/>
                </a:tc>
                <a:tc>
                  <a:txBody>
                    <a:bodyPr/>
                    <a:lstStyle/>
                    <a:p>
                      <a:pPr marL="2540" marR="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6/1/2026 – 11/30/2026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smtClean="0">
                          <a:effectLst/>
                          <a:latin typeface="Gadugi" panose="020B0502040204020203" pitchFamily="34" charset="0"/>
                          <a:ea typeface="Calibri" panose="020F0502020204030204" pitchFamily="34" charset="0"/>
                          <a:cs typeface="Gadugi" panose="020B0502040204020203" pitchFamily="34" charset="0"/>
                        </a:rPr>
                        <a:t>1/2027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703317024"/>
                  </a:ext>
                </a:extLst>
              </a:tr>
              <a:tr h="302455">
                <a:tc rowSpan="2">
                  <a:txBody>
                    <a:bodyPr/>
                    <a:lstStyle/>
                    <a:p>
                      <a:pPr marL="307975" marR="0" algn="ctr" eaLnBrk="0" hangingPunct="0">
                        <a:lnSpc>
                          <a:spcPct val="107000"/>
                        </a:lnSpc>
                        <a:spcBef>
                          <a:spcPts val="0"/>
                        </a:spcBef>
                        <a:spcAft>
                          <a:spcPts val="0"/>
                        </a:spcAft>
                      </a:pPr>
                      <a:r>
                        <a:rPr lang="en-US" sz="1400" b="1" dirty="0">
                          <a:effectLst/>
                          <a:latin typeface="Gadugi" panose="020B0502040204020203" pitchFamily="34" charset="0"/>
                          <a:ea typeface="Calibri" panose="020F0502020204030204" pitchFamily="34" charset="0"/>
                          <a:cs typeface="Gadugi" panose="020B0502040204020203" pitchFamily="34" charset="0"/>
                        </a:rPr>
                        <a:t>Year 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540" marR="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12/1/2026 – 5/31/2027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7/2027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3635924116"/>
                  </a:ext>
                </a:extLst>
              </a:tr>
              <a:tr h="302455">
                <a:tc vMerge="1">
                  <a:txBody>
                    <a:bodyPr/>
                    <a:lstStyle/>
                    <a:p>
                      <a:endParaRPr lang="en-US"/>
                    </a:p>
                  </a:txBody>
                  <a:tcPr/>
                </a:tc>
                <a:tc>
                  <a:txBody>
                    <a:bodyPr/>
                    <a:lstStyle/>
                    <a:p>
                      <a:pPr marL="422910" marR="419735" algn="ctr" eaLnBrk="0" hangingPunct="0">
                        <a:lnSpc>
                          <a:spcPts val="1360"/>
                        </a:lnSpc>
                        <a:spcBef>
                          <a:spcPts val="0"/>
                        </a:spcBef>
                        <a:spcAft>
                          <a:spcPts val="0"/>
                        </a:spcAft>
                      </a:pPr>
                      <a:r>
                        <a:rPr lang="en-US" sz="1400" spc="-30" dirty="0">
                          <a:effectLst/>
                          <a:latin typeface="Gadugi" panose="020B0502040204020203" pitchFamily="34" charset="0"/>
                          <a:ea typeface="Calibri" panose="020F0502020204030204" pitchFamily="34" charset="0"/>
                          <a:cs typeface="Gadugi" panose="020B0502040204020203" pitchFamily="34" charset="0"/>
                        </a:rPr>
                        <a:t>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a:effectLst/>
                          <a:latin typeface="Gadugi" panose="020B0502040204020203" pitchFamily="34" charset="0"/>
                          <a:ea typeface="Calibri" panose="020F0502020204030204" pitchFamily="34" charset="0"/>
                          <a:cs typeface="Gadugi" panose="020B0502040204020203" pitchFamily="34" charset="0"/>
                        </a:rPr>
                        <a:t>6/1/2027 – 11/30/2027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tc>
                  <a:txBody>
                    <a:bodyPr/>
                    <a:lstStyle/>
                    <a:p>
                      <a:pPr marL="274955" marR="274320" algn="ctr" eaLnBrk="0" hangingPunct="0">
                        <a:lnSpc>
                          <a:spcPts val="1360"/>
                        </a:lnSpc>
                        <a:spcBef>
                          <a:spcPts val="0"/>
                        </a:spcBef>
                        <a:spcAft>
                          <a:spcPts val="0"/>
                        </a:spcAft>
                      </a:pPr>
                      <a:r>
                        <a:rPr lang="en-US" sz="1400" dirty="0" smtClean="0">
                          <a:effectLst/>
                          <a:latin typeface="Gadugi" panose="020B0502040204020203" pitchFamily="34" charset="0"/>
                          <a:ea typeface="Calibri" panose="020F0502020204030204" pitchFamily="34" charset="0"/>
                          <a:cs typeface="Gadugi" panose="020B0502040204020203" pitchFamily="34" charset="0"/>
                        </a:rPr>
                        <a:t>1/2028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rgbClr val="BEBEBE"/>
                      </a:solidFill>
                      <a:prstDash val="solid"/>
                      <a:round/>
                      <a:headEnd type="none" w="med" len="med"/>
                      <a:tailEnd type="none" w="med" len="med"/>
                    </a:lnL>
                    <a:lnR w="12700" cap="flat" cmpd="sng" algn="ctr">
                      <a:solidFill>
                        <a:srgbClr val="BEBEBE"/>
                      </a:solidFill>
                      <a:prstDash val="solid"/>
                      <a:round/>
                      <a:headEnd type="none" w="med" len="med"/>
                      <a:tailEnd type="none" w="med" len="med"/>
                    </a:lnR>
                    <a:lnT w="12700" cap="flat" cmpd="sng" algn="ctr">
                      <a:solidFill>
                        <a:srgbClr val="BEBEBE"/>
                      </a:solidFill>
                      <a:prstDash val="solid"/>
                      <a:round/>
                      <a:headEnd type="none" w="med" len="med"/>
                      <a:tailEnd type="none" w="med" len="med"/>
                    </a:lnT>
                    <a:lnB w="12700" cap="flat" cmpd="sng" algn="ctr">
                      <a:solidFill>
                        <a:srgbClr val="BEBEBE"/>
                      </a:solidFill>
                      <a:prstDash val="solid"/>
                      <a:round/>
                      <a:headEnd type="none" w="med" len="med"/>
                      <a:tailEnd type="none" w="med" len="med"/>
                    </a:lnB>
                  </a:tcPr>
                </a:tc>
                <a:extLst>
                  <a:ext uri="{0D108BD9-81ED-4DB2-BD59-A6C34878D82A}">
                    <a16:rowId xmlns:a16="http://schemas.microsoft.com/office/drawing/2014/main" val="2054926339"/>
                  </a:ext>
                </a:extLst>
              </a:tr>
            </a:tbl>
          </a:graphicData>
        </a:graphic>
      </p:graphicFrame>
    </p:spTree>
    <p:extLst>
      <p:ext uri="{BB962C8B-B14F-4D97-AF65-F5344CB8AC3E}">
        <p14:creationId xmlns:p14="http://schemas.microsoft.com/office/powerpoint/2010/main" val="2386939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1107996"/>
          </a:xfrm>
        </p:spPr>
        <p:txBody>
          <a:bodyPr/>
          <a:lstStyle/>
          <a:p>
            <a:r>
              <a:rPr lang="en-US" dirty="0" smtClean="0"/>
              <a:t>The current status of the PHIG Evaluation Monitoring Assessment is:</a:t>
            </a:r>
          </a:p>
          <a:p>
            <a:endParaRPr lang="en-US" dirty="0"/>
          </a:p>
          <a:p>
            <a:endParaRPr lang="en-US" dirty="0" smtClean="0"/>
          </a:p>
          <a:p>
            <a:endParaRPr lang="en-US" dirty="0"/>
          </a:p>
        </p:txBody>
      </p:sp>
      <p:graphicFrame>
        <p:nvGraphicFramePr>
          <p:cNvPr id="7" name="Diagram 6"/>
          <p:cNvGraphicFramePr/>
          <p:nvPr>
            <p:extLst>
              <p:ext uri="{D42A27DB-BD31-4B8C-83A1-F6EECF244321}">
                <p14:modId xmlns:p14="http://schemas.microsoft.com/office/powerpoint/2010/main" val="2763967931"/>
              </p:ext>
            </p:extLst>
          </p:nvPr>
        </p:nvGraphicFramePr>
        <p:xfrm>
          <a:off x="590550" y="1905000"/>
          <a:ext cx="10382250" cy="4766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1614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3416320"/>
          </a:xfrm>
        </p:spPr>
        <p:txBody>
          <a:bodyPr/>
          <a:lstStyle/>
          <a:p>
            <a:r>
              <a:rPr lang="en-US" sz="2400" b="1" dirty="0" smtClean="0"/>
              <a:t>What Support Can Be Expected to Complete the Assessment?</a:t>
            </a:r>
          </a:p>
          <a:p>
            <a:endParaRPr lang="en-US" dirty="0"/>
          </a:p>
          <a:p>
            <a:pPr marL="285750" indent="-285750">
              <a:buFont typeface="Arial" panose="020B0604020202020204" pitchFamily="34" charset="0"/>
              <a:buChar char="•"/>
            </a:pPr>
            <a:r>
              <a:rPr lang="en-US" dirty="0" smtClean="0"/>
              <a:t>LPHA Evaluation Guide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Tracking Template (</a:t>
            </a:r>
            <a:r>
              <a:rPr lang="en-US" i="1" dirty="0" smtClean="0"/>
              <a:t>will be released soon)</a:t>
            </a:r>
          </a:p>
          <a:p>
            <a:pPr marL="285750" indent="-285750">
              <a:buFont typeface="Arial" panose="020B0604020202020204" pitchFamily="34" charset="0"/>
              <a:buChar char="•"/>
            </a:pPr>
            <a:endParaRPr lang="en-US" i="1" dirty="0" smtClean="0"/>
          </a:p>
          <a:p>
            <a:pPr marL="285750" indent="-285750">
              <a:buFont typeface="Arial" panose="020B0604020202020204" pitchFamily="34" charset="0"/>
              <a:buChar char="•"/>
            </a:pPr>
            <a:r>
              <a:rPr lang="en-US" dirty="0" smtClean="0"/>
              <a:t>Assessment Completion Tutorial Video </a:t>
            </a:r>
            <a:r>
              <a:rPr lang="en-US" i="1" dirty="0" smtClean="0"/>
              <a:t>(will be released along with RedCAP assessment link)</a:t>
            </a:r>
          </a:p>
          <a:p>
            <a:pPr marL="285750" indent="-285750">
              <a:buFont typeface="Arial" panose="020B0604020202020204" pitchFamily="34" charset="0"/>
              <a:buChar char="•"/>
            </a:pPr>
            <a:endParaRPr lang="en-US" i="1" dirty="0" smtClean="0"/>
          </a:p>
          <a:p>
            <a:pPr marL="285750" indent="-285750">
              <a:buFont typeface="Arial" panose="020B0604020202020204" pitchFamily="34" charset="0"/>
              <a:buChar char="•"/>
            </a:pPr>
            <a:r>
              <a:rPr lang="en-US" dirty="0" smtClean="0"/>
              <a:t>Individual Assessment Support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Office Hour Walk Through of Assessment Completion (</a:t>
            </a:r>
            <a:r>
              <a:rPr lang="en-US" i="1" dirty="0" smtClean="0"/>
              <a:t>will be scheduled for in mid-December, early January, mid-January).</a:t>
            </a:r>
            <a:endParaRPr lang="en-US" dirty="0"/>
          </a:p>
        </p:txBody>
      </p:sp>
    </p:spTree>
    <p:extLst>
      <p:ext uri="{BB962C8B-B14F-4D97-AF65-F5344CB8AC3E}">
        <p14:creationId xmlns:p14="http://schemas.microsoft.com/office/powerpoint/2010/main" val="2397039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4462760"/>
          </a:xfrm>
        </p:spPr>
        <p:txBody>
          <a:bodyPr/>
          <a:lstStyle/>
          <a:p>
            <a:r>
              <a:rPr lang="en-US" dirty="0" smtClean="0"/>
              <a:t>The PHIG Evaluation Monitoring Assessment will cover 5 topics under the workforce and foundational capabilities performance measures (*data modernization is not included in the assessment currently).</a:t>
            </a:r>
          </a:p>
          <a:p>
            <a:endParaRPr lang="en-US" dirty="0"/>
          </a:p>
          <a:p>
            <a:endParaRPr lang="en-US" dirty="0" smtClean="0"/>
          </a:p>
          <a:p>
            <a:pPr marL="342900" indent="-342900">
              <a:lnSpc>
                <a:spcPct val="200000"/>
              </a:lnSpc>
              <a:buAutoNum type="arabicPeriod"/>
            </a:pPr>
            <a:r>
              <a:rPr lang="en-US" sz="2000" b="1" dirty="0" smtClean="0"/>
              <a:t>Hiring</a:t>
            </a:r>
          </a:p>
          <a:p>
            <a:pPr marL="342900" indent="-342900">
              <a:lnSpc>
                <a:spcPct val="200000"/>
              </a:lnSpc>
              <a:buAutoNum type="arabicPeriod"/>
            </a:pPr>
            <a:r>
              <a:rPr lang="en-US" sz="2000" b="1" dirty="0" smtClean="0"/>
              <a:t>Retention</a:t>
            </a:r>
          </a:p>
          <a:p>
            <a:pPr marL="342900" indent="-342900">
              <a:lnSpc>
                <a:spcPct val="200000"/>
              </a:lnSpc>
              <a:buAutoNum type="arabicPeriod"/>
            </a:pPr>
            <a:r>
              <a:rPr lang="en-US" sz="2000" b="1" dirty="0" smtClean="0"/>
              <a:t>Hiring Timeliness</a:t>
            </a:r>
          </a:p>
          <a:p>
            <a:pPr marL="342900" indent="-342900">
              <a:lnSpc>
                <a:spcPct val="200000"/>
              </a:lnSpc>
              <a:buAutoNum type="arabicPeriod"/>
            </a:pPr>
            <a:r>
              <a:rPr lang="en-US" sz="2000" b="1" dirty="0" smtClean="0"/>
              <a:t>Procurement Timeliness</a:t>
            </a:r>
          </a:p>
          <a:p>
            <a:pPr marL="342900" indent="-342900">
              <a:lnSpc>
                <a:spcPct val="200000"/>
              </a:lnSpc>
              <a:buAutoNum type="arabicPeriod"/>
            </a:pPr>
            <a:r>
              <a:rPr lang="en-US" sz="2000" b="1" dirty="0" smtClean="0"/>
              <a:t>Accreditation Involvement and Readiness</a:t>
            </a:r>
          </a:p>
          <a:p>
            <a:pPr marL="342900" indent="-342900">
              <a:buAutoNum type="arabicPeriod"/>
            </a:pPr>
            <a:endParaRPr lang="en-US" dirty="0"/>
          </a:p>
        </p:txBody>
      </p:sp>
    </p:spTree>
    <p:extLst>
      <p:ext uri="{BB962C8B-B14F-4D97-AF65-F5344CB8AC3E}">
        <p14:creationId xmlns:p14="http://schemas.microsoft.com/office/powerpoint/2010/main" val="1047750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10972800" cy="492443"/>
          </a:xfrm>
        </p:spPr>
        <p:txBody>
          <a:bodyPr/>
          <a:lstStyle/>
          <a:p>
            <a:r>
              <a:rPr lang="en-US" sz="3200" i="1" dirty="0">
                <a:solidFill>
                  <a:srgbClr val="1F497D">
                    <a:lumMod val="50000"/>
                  </a:srgbClr>
                </a:solidFill>
              </a:rPr>
              <a:t>PHIG Evaluation Monitoring Assessment</a:t>
            </a:r>
            <a:endParaRPr lang="en-US" dirty="0"/>
          </a:p>
        </p:txBody>
      </p:sp>
      <p:sp>
        <p:nvSpPr>
          <p:cNvPr id="3" name="Text Placeholder 2"/>
          <p:cNvSpPr>
            <a:spLocks noGrp="1"/>
          </p:cNvSpPr>
          <p:nvPr>
            <p:ph type="body" idx="1"/>
          </p:nvPr>
        </p:nvSpPr>
        <p:spPr>
          <a:xfrm>
            <a:off x="609600" y="1577340"/>
            <a:ext cx="10972800" cy="4616648"/>
          </a:xfrm>
        </p:spPr>
        <p:txBody>
          <a:bodyPr/>
          <a:lstStyle/>
          <a:p>
            <a:r>
              <a:rPr lang="en-US" sz="2000" b="1" i="1" dirty="0" smtClean="0"/>
              <a:t>What do you need to track?</a:t>
            </a:r>
          </a:p>
          <a:p>
            <a:endParaRPr lang="en-US" sz="2000" b="1" i="1" dirty="0"/>
          </a:p>
          <a:p>
            <a:pPr marL="800100" lvl="1" indent="-342900">
              <a:buFont typeface="Arial" panose="020B0604020202020204" pitchFamily="34" charset="0"/>
              <a:buChar char="•"/>
            </a:pPr>
            <a:r>
              <a:rPr lang="en-US" sz="2000" b="1" u="sng" dirty="0" smtClean="0"/>
              <a:t>Hiring</a:t>
            </a:r>
          </a:p>
          <a:p>
            <a:pPr marL="800100" lvl="1" indent="-342900">
              <a:buFont typeface="Arial" panose="020B0604020202020204" pitchFamily="34" charset="0"/>
              <a:buChar char="•"/>
            </a:pPr>
            <a:endParaRPr lang="en-US" sz="2000" b="1" u="sng" dirty="0"/>
          </a:p>
          <a:p>
            <a:pPr marL="1200150" lvl="2" indent="-285750">
              <a:buFont typeface="Arial" panose="020B0604020202020204" pitchFamily="34" charset="0"/>
              <a:buChar char="•"/>
            </a:pPr>
            <a:r>
              <a:rPr lang="en-US" b="1" dirty="0" smtClean="0">
                <a:latin typeface="Calibri" panose="020F0502020204030204" pitchFamily="34" charset="0"/>
                <a:ea typeface="Calibri" panose="020F0502020204030204" pitchFamily="34" charset="0"/>
                <a:cs typeface="Times New Roman" panose="02020603050405020304" pitchFamily="18" charset="0"/>
              </a:rPr>
              <a:t>Keep </a:t>
            </a:r>
            <a:r>
              <a:rPr lang="en-US" b="1" dirty="0">
                <a:latin typeface="Calibri" panose="020F0502020204030204" pitchFamily="34" charset="0"/>
                <a:ea typeface="Calibri" panose="020F0502020204030204" pitchFamily="34" charset="0"/>
                <a:cs typeface="Times New Roman" panose="02020603050405020304" pitchFamily="18" charset="0"/>
              </a:rPr>
              <a:t>track of </a:t>
            </a:r>
            <a:r>
              <a:rPr lang="en-US" b="1" dirty="0" smtClean="0">
                <a:latin typeface="Calibri" panose="020F0502020204030204" pitchFamily="34" charset="0"/>
                <a:ea typeface="Calibri" panose="020F0502020204030204" pitchFamily="34" charset="0"/>
                <a:cs typeface="Times New Roman" panose="02020603050405020304" pitchFamily="18" charset="0"/>
              </a:rPr>
              <a:t>all PHIG funded positions filled during the reporting period.</a:t>
            </a:r>
          </a:p>
          <a:p>
            <a:pPr marL="1657350" lvl="3" indent="-28575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If any amount of the position is funded by PHIG dollars it counts as a PHIG funded position</a:t>
            </a:r>
          </a:p>
          <a:p>
            <a:pPr marL="1714500" lvl="3" indent="-342900">
              <a:buFont typeface="Arial" panose="020B0604020202020204" pitchFamily="34" charset="0"/>
              <a:buChar char="•"/>
            </a:pPr>
            <a:r>
              <a:rPr lang="en-US" dirty="0" smtClean="0">
                <a:latin typeface="Calibri" panose="020F0502020204030204" pitchFamily="34" charset="0"/>
                <a:ea typeface="Calibri" panose="020F0502020204030204" pitchFamily="34" charset="0"/>
                <a:cs typeface="Times New Roman" panose="02020603050405020304" pitchFamily="18" charset="0"/>
              </a:rPr>
              <a:t>Count positions as PHIG funded if they are full or part time</a:t>
            </a:r>
          </a:p>
          <a:p>
            <a:pPr marL="1714500" lvl="3" indent="-342900">
              <a:buFont typeface="Arial" panose="020B0604020202020204" pitchFamily="34" charset="0"/>
              <a:buChar char="•"/>
            </a:pPr>
            <a:r>
              <a:rPr lang="en-US" b="1" i="1" dirty="0" smtClean="0">
                <a:latin typeface="Calibri" panose="020F0502020204030204" pitchFamily="34" charset="0"/>
                <a:ea typeface="Calibri" panose="020F0502020204030204" pitchFamily="34" charset="0"/>
                <a:cs typeface="Times New Roman" panose="02020603050405020304" pitchFamily="18" charset="0"/>
              </a:rPr>
              <a:t>If</a:t>
            </a:r>
            <a:r>
              <a:rPr lang="en-US" b="1" dirty="0" smtClean="0">
                <a:latin typeface="Calibri" panose="020F0502020204030204" pitchFamily="34" charset="0"/>
                <a:ea typeface="Calibri" panose="020F0502020204030204" pitchFamily="34" charset="0"/>
                <a:cs typeface="Times New Roman" panose="02020603050405020304" pitchFamily="18" charset="0"/>
              </a:rPr>
              <a:t> position is  </a:t>
            </a:r>
            <a:r>
              <a:rPr lang="en-US" b="1" dirty="0">
                <a:latin typeface="Calibri" panose="020F0502020204030204" pitchFamily="34" charset="0"/>
                <a:ea typeface="Calibri" panose="020F0502020204030204" pitchFamily="34" charset="0"/>
                <a:cs typeface="Times New Roman" panose="02020603050405020304" pitchFamily="18" charset="0"/>
              </a:rPr>
              <a:t>PHIG funded </a:t>
            </a:r>
            <a:r>
              <a:rPr lang="en-US" b="1" dirty="0" smtClean="0">
                <a:latin typeface="Calibri" panose="020F0502020204030204" pitchFamily="34" charset="0"/>
                <a:ea typeface="Calibri" panose="020F0502020204030204" pitchFamily="34" charset="0"/>
                <a:cs typeface="Times New Roman" panose="02020603050405020304" pitchFamily="18" charset="0"/>
              </a:rPr>
              <a:t>position, track if it is filled </a:t>
            </a:r>
            <a:r>
              <a:rPr lang="en-US" b="1" dirty="0">
                <a:latin typeface="Calibri" panose="020F0502020204030204" pitchFamily="34" charset="0"/>
                <a:ea typeface="Calibri" panose="020F0502020204030204" pitchFamily="34" charset="0"/>
                <a:cs typeface="Times New Roman" panose="02020603050405020304" pitchFamily="18" charset="0"/>
              </a:rPr>
              <a:t>by current employees </a:t>
            </a:r>
            <a:r>
              <a:rPr lang="en-US" b="1" dirty="0" smtClean="0">
                <a:latin typeface="Calibri" panose="020F0502020204030204" pitchFamily="34" charset="0"/>
                <a:ea typeface="Calibri" panose="020F0502020204030204" pitchFamily="34" charset="0"/>
                <a:cs typeface="Times New Roman" panose="02020603050405020304" pitchFamily="18" charset="0"/>
              </a:rPr>
              <a:t>vs. by </a:t>
            </a:r>
            <a:r>
              <a:rPr lang="en-US" b="1" dirty="0">
                <a:latin typeface="Calibri" panose="020F0502020204030204" pitchFamily="34" charset="0"/>
                <a:ea typeface="Calibri" panose="020F0502020204030204" pitchFamily="34" charset="0"/>
                <a:cs typeface="Times New Roman" panose="02020603050405020304" pitchFamily="18" charset="0"/>
              </a:rPr>
              <a:t>new </a:t>
            </a:r>
            <a:r>
              <a:rPr lang="en-US" b="1" dirty="0" smtClean="0">
                <a:latin typeface="Calibri" panose="020F0502020204030204" pitchFamily="34" charset="0"/>
                <a:ea typeface="Calibri" panose="020F0502020204030204" pitchFamily="34" charset="0"/>
                <a:cs typeface="Times New Roman" panose="02020603050405020304" pitchFamily="18" charset="0"/>
              </a:rPr>
              <a:t>hires.</a:t>
            </a:r>
          </a:p>
          <a:p>
            <a:pPr marL="1714500" lvl="3" indent="-342900">
              <a:buFont typeface="Arial" panose="020B0604020202020204" pitchFamily="34" charset="0"/>
              <a:buChar char="•"/>
            </a:pPr>
            <a:r>
              <a:rPr lang="en-US" b="1" dirty="0" smtClean="0">
                <a:latin typeface="Calibri" panose="020F0502020204030204" pitchFamily="34" charset="0"/>
                <a:ea typeface="Calibri" panose="020F0502020204030204" pitchFamily="34" charset="0"/>
                <a:cs typeface="Times New Roman" panose="02020603050405020304" pitchFamily="18" charset="0"/>
              </a:rPr>
              <a:t>Track if position was filled by a permanent or temporary worker.</a:t>
            </a:r>
          </a:p>
          <a:p>
            <a:pPr marL="1714500" lvl="3" indent="-342900">
              <a:buFont typeface="Arial" panose="020B0604020202020204" pitchFamily="34" charset="0"/>
              <a:buChar char="•"/>
            </a:pPr>
            <a:r>
              <a:rPr lang="en-US" b="1" dirty="0" smtClean="0">
                <a:latin typeface="Calibri" panose="020F0502020204030204" pitchFamily="34" charset="0"/>
                <a:ea typeface="Calibri" panose="020F0502020204030204" pitchFamily="34" charset="0"/>
                <a:cs typeface="Times New Roman" panose="02020603050405020304" pitchFamily="18" charset="0"/>
              </a:rPr>
              <a:t>Turnover in same reporting period is only counted once.</a:t>
            </a:r>
          </a:p>
          <a:p>
            <a:pPr marL="1257300" lvl="2" indent="-342900">
              <a:buFont typeface="Arial" panose="020B0604020202020204" pitchFamily="34" charset="0"/>
              <a:buChar char="•"/>
            </a:pPr>
            <a:endParaRPr lang="en-US" b="1" dirty="0" smtClean="0"/>
          </a:p>
          <a:p>
            <a:pPr marL="1257300" lvl="2" indent="-342900">
              <a:buFont typeface="Arial" panose="020B0604020202020204" pitchFamily="34" charset="0"/>
              <a:buChar char="•"/>
            </a:pPr>
            <a:r>
              <a:rPr lang="en-US" b="1" dirty="0" smtClean="0"/>
              <a:t>Keep </a:t>
            </a:r>
            <a:r>
              <a:rPr lang="en-US" b="1" dirty="0"/>
              <a:t>track of the position </a:t>
            </a:r>
            <a:r>
              <a:rPr lang="en-US" b="1" dirty="0" smtClean="0"/>
              <a:t>category </a:t>
            </a:r>
            <a:r>
              <a:rPr lang="en-US" b="1" dirty="0"/>
              <a:t>filled and what job </a:t>
            </a:r>
            <a:r>
              <a:rPr lang="en-US" b="1" dirty="0" smtClean="0"/>
              <a:t>title they </a:t>
            </a:r>
            <a:r>
              <a:rPr lang="en-US" b="1" dirty="0"/>
              <a:t>fall under within your agency</a:t>
            </a:r>
            <a:r>
              <a:rPr lang="en-US" b="1" dirty="0" smtClean="0"/>
              <a:t>.*Refer to LPHA Evaluation Guide for job title list</a:t>
            </a: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Arial" panose="020B0604020202020204" pitchFamily="34" charset="0"/>
              <a:buChar char="•"/>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r>
              <a:rPr lang="en-US" sz="2000" b="1" i="1" dirty="0" smtClean="0"/>
              <a:t>	*The assessment does not differentiate between full vs. part-time.</a:t>
            </a:r>
            <a:endParaRPr lang="en-US" sz="2000" b="1" i="1" dirty="0"/>
          </a:p>
          <a:p>
            <a:endParaRPr lang="en-US" sz="2000" dirty="0"/>
          </a:p>
        </p:txBody>
      </p:sp>
    </p:spTree>
    <p:extLst>
      <p:ext uri="{BB962C8B-B14F-4D97-AF65-F5344CB8AC3E}">
        <p14:creationId xmlns:p14="http://schemas.microsoft.com/office/powerpoint/2010/main" val="32830887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1479</TotalTime>
  <Words>872</Words>
  <Application>Microsoft Office PowerPoint</Application>
  <PresentationFormat>Widescreen</PresentationFormat>
  <Paragraphs>157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Gadugi</vt:lpstr>
      <vt:lpstr>Times New Roman</vt:lpstr>
      <vt:lpstr>Office Theme</vt:lpstr>
      <vt:lpstr>PowerPoint Presentation</vt:lpstr>
      <vt:lpstr>Public Health Infrastructure Grant LPHA Evaluation Meeting-11.29.23</vt:lpstr>
      <vt:lpstr>Public Health Infrastructure Grant Evaluation</vt:lpstr>
      <vt:lpstr>Public Health Infrastructure Grant Evaluation</vt:lpstr>
      <vt:lpstr>PHIG Evaluation Monitoring Assessment</vt:lpstr>
      <vt:lpstr>PHIG Evaluation Monitoring Assessment</vt:lpstr>
      <vt:lpstr>PHIG Evaluation Monitoring Assessment</vt:lpstr>
      <vt:lpstr>PHIG Evaluation Monitoring Assessment</vt:lpstr>
      <vt:lpstr>PHIG Evaluation Monitoring Assessment</vt:lpstr>
      <vt:lpstr>PHIG Evaluation Monitoring Assessment</vt:lpstr>
      <vt:lpstr>PHIG Evaluation Monitoring Assessment</vt:lpstr>
      <vt:lpstr>PHIG Evaluation Monitoring Assessment</vt:lpstr>
      <vt:lpstr>PHIG Evaluation Monitoring Assessment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DHSS Office of Public Information</dc:creator>
  <cp:lastModifiedBy>Fisher, Travis</cp:lastModifiedBy>
  <cp:revision>44</cp:revision>
  <dcterms:created xsi:type="dcterms:W3CDTF">2023-11-28T14:58:56Z</dcterms:created>
  <dcterms:modified xsi:type="dcterms:W3CDTF">2023-12-01T17:06:18Z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2022-12-01T00:00:00Z</vt:filetime>
  </property>
  <property fmtid="{D5CDD505-2E9C-101B-9397-08002B2CF9AE}" pid="3" name="Creator">
    <vt:lpwstr>Microsoft® PowerPoint® 2016</vt:lpwstr>
  </property>
  <property fmtid="{D5CDD505-2E9C-101B-9397-08002B2CF9AE}" pid="4" name="LastSaved">
    <vt:filetime>2023-11-28T00:00:00Z</vt:filetime>
  </property>
  <property fmtid="{D5CDD505-2E9C-101B-9397-08002B2CF9AE}" pid="5" name="Producer">
    <vt:lpwstr>Microsoft® PowerPoint® 2016</vt:lpwstr>
  </property>
</Properties>
</file>